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</p:sldIdLst>
  <p:sldSz cy="5143500" cx="9144000"/>
  <p:notesSz cx="6858000" cy="9144000"/>
  <p:embeddedFontLst>
    <p:embeddedFont>
      <p:font typeface="Syncopate"/>
      <p:regular r:id="rId91"/>
      <p:bold r:id="rId92"/>
    </p:embeddedFont>
    <p:embeddedFont>
      <p:font typeface="Arial Black"/>
      <p:regular r:id="rId9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55B8CD7-C9DD-4E58-942A-E402027E17A1}">
  <a:tblStyle styleId="{D55B8CD7-C9DD-4E58-942A-E402027E17A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42" Type="http://schemas.openxmlformats.org/officeDocument/2006/relationships/slide" Target="slides/slide35.xml"/><Relationship Id="rId86" Type="http://schemas.openxmlformats.org/officeDocument/2006/relationships/slide" Target="slides/slide79.xml"/><Relationship Id="rId41" Type="http://schemas.openxmlformats.org/officeDocument/2006/relationships/slide" Target="slides/slide34.xml"/><Relationship Id="rId85" Type="http://schemas.openxmlformats.org/officeDocument/2006/relationships/slide" Target="slides/slide78.xml"/><Relationship Id="rId44" Type="http://schemas.openxmlformats.org/officeDocument/2006/relationships/slide" Target="slides/slide37.xml"/><Relationship Id="rId88" Type="http://schemas.openxmlformats.org/officeDocument/2006/relationships/slide" Target="slides/slide81.xml"/><Relationship Id="rId43" Type="http://schemas.openxmlformats.org/officeDocument/2006/relationships/slide" Target="slides/slide36.xml"/><Relationship Id="rId87" Type="http://schemas.openxmlformats.org/officeDocument/2006/relationships/slide" Target="slides/slide80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slide" Target="slides/slide70.xml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79" Type="http://schemas.openxmlformats.org/officeDocument/2006/relationships/slide" Target="slides/slide72.xml"/><Relationship Id="rId34" Type="http://schemas.openxmlformats.org/officeDocument/2006/relationships/slide" Target="slides/slide27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91" Type="http://schemas.openxmlformats.org/officeDocument/2006/relationships/font" Target="fonts/Syncopate-regular.fntdata"/><Relationship Id="rId90" Type="http://schemas.openxmlformats.org/officeDocument/2006/relationships/slide" Target="slides/slide83.xml"/><Relationship Id="rId93" Type="http://schemas.openxmlformats.org/officeDocument/2006/relationships/font" Target="fonts/ArialBlack-regular.fntdata"/><Relationship Id="rId92" Type="http://schemas.openxmlformats.org/officeDocument/2006/relationships/font" Target="fonts/Syncopate-bold.fntdata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29fdb65fd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29fdb65fd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29fdb65fd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429fdb65fd_0_309:notes"/>
          <p:cNvSpPr/>
          <p:nvPr>
            <p:ph idx="2" type="sldImg"/>
          </p:nvPr>
        </p:nvSpPr>
        <p:spPr>
          <a:xfrm>
            <a:off x="134397" y="685162"/>
            <a:ext cx="6589200" cy="3429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29fdb65fd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429fdb65fd_0_315:notes"/>
          <p:cNvSpPr/>
          <p:nvPr>
            <p:ph idx="2" type="sldImg"/>
          </p:nvPr>
        </p:nvSpPr>
        <p:spPr>
          <a:xfrm>
            <a:off x="134397" y="685162"/>
            <a:ext cx="6589200" cy="3429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29fdb65fd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429fdb65fd_0_320:notes"/>
          <p:cNvSpPr/>
          <p:nvPr>
            <p:ph idx="2" type="sldImg"/>
          </p:nvPr>
        </p:nvSpPr>
        <p:spPr>
          <a:xfrm>
            <a:off x="134397" y="685162"/>
            <a:ext cx="6589200" cy="3429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29fdb65fd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429fdb65fd_0_406:notes"/>
          <p:cNvSpPr/>
          <p:nvPr>
            <p:ph idx="2" type="sldImg"/>
          </p:nvPr>
        </p:nvSpPr>
        <p:spPr>
          <a:xfrm>
            <a:off x="134397" y="685162"/>
            <a:ext cx="6589200" cy="3429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29fdb65fd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429fdb65fd_0_701:notes"/>
          <p:cNvSpPr/>
          <p:nvPr>
            <p:ph idx="2" type="sldImg"/>
          </p:nvPr>
        </p:nvSpPr>
        <p:spPr>
          <a:xfrm>
            <a:off x="134397" y="685162"/>
            <a:ext cx="6589200" cy="3429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29fdb65fd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429fdb65fd_0_613:notes"/>
          <p:cNvSpPr/>
          <p:nvPr>
            <p:ph idx="2" type="sldImg"/>
          </p:nvPr>
        </p:nvSpPr>
        <p:spPr>
          <a:xfrm>
            <a:off x="134397" y="685162"/>
            <a:ext cx="6589200" cy="3429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29fdb65fd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429fdb65fd_0_493:notes"/>
          <p:cNvSpPr/>
          <p:nvPr>
            <p:ph idx="2" type="sldImg"/>
          </p:nvPr>
        </p:nvSpPr>
        <p:spPr>
          <a:xfrm>
            <a:off x="134397" y="685162"/>
            <a:ext cx="6589200" cy="3429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29fdb65fd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429fdb65fd_0_500:notes"/>
          <p:cNvSpPr/>
          <p:nvPr>
            <p:ph idx="2" type="sldImg"/>
          </p:nvPr>
        </p:nvSpPr>
        <p:spPr>
          <a:xfrm>
            <a:off x="134397" y="685162"/>
            <a:ext cx="6589200" cy="3429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29fdb65fd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429fdb65fd_0_504:notes"/>
          <p:cNvSpPr/>
          <p:nvPr>
            <p:ph idx="2" type="sldImg"/>
          </p:nvPr>
        </p:nvSpPr>
        <p:spPr>
          <a:xfrm>
            <a:off x="134397" y="685162"/>
            <a:ext cx="6589200" cy="3429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429fdb65fd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429fdb65fd_0_508:notes"/>
          <p:cNvSpPr/>
          <p:nvPr>
            <p:ph idx="2" type="sldImg"/>
          </p:nvPr>
        </p:nvSpPr>
        <p:spPr>
          <a:xfrm>
            <a:off x="134397" y="685162"/>
            <a:ext cx="6589200" cy="3429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29fdb65fd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429fdb65fd_0_164:notes"/>
          <p:cNvSpPr/>
          <p:nvPr>
            <p:ph idx="2" type="sldImg"/>
          </p:nvPr>
        </p:nvSpPr>
        <p:spPr>
          <a:xfrm>
            <a:off x="134397" y="685162"/>
            <a:ext cx="6589200" cy="3429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429fdb65fd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429fdb65fd_0_515:notes"/>
          <p:cNvSpPr/>
          <p:nvPr>
            <p:ph idx="2" type="sldImg"/>
          </p:nvPr>
        </p:nvSpPr>
        <p:spPr>
          <a:xfrm>
            <a:off x="134397" y="685162"/>
            <a:ext cx="6589200" cy="3429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429fdb65fd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429fdb65fd_0_519:notes"/>
          <p:cNvSpPr/>
          <p:nvPr>
            <p:ph idx="2" type="sldImg"/>
          </p:nvPr>
        </p:nvSpPr>
        <p:spPr>
          <a:xfrm>
            <a:off x="134397" y="685162"/>
            <a:ext cx="6589200" cy="3429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29fdb65fd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429fdb65fd_0_523:notes"/>
          <p:cNvSpPr/>
          <p:nvPr>
            <p:ph idx="2" type="sldImg"/>
          </p:nvPr>
        </p:nvSpPr>
        <p:spPr>
          <a:xfrm>
            <a:off x="134397" y="685162"/>
            <a:ext cx="6589200" cy="3429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429fdb65fd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429fdb65fd_0_528:notes"/>
          <p:cNvSpPr/>
          <p:nvPr>
            <p:ph idx="2" type="sldImg"/>
          </p:nvPr>
        </p:nvSpPr>
        <p:spPr>
          <a:xfrm>
            <a:off x="134397" y="685162"/>
            <a:ext cx="6589200" cy="3429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244922e9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244922e9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4244922e9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4244922e9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29fdb65fd_0_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29fdb65fd_0_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429fdb65fd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429fdb65fd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429fdb65fd_2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429fdb65fd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429fdb65fd_2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429fdb65fd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29fdb65fd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429fdb65fd_0_172:notes"/>
          <p:cNvSpPr/>
          <p:nvPr>
            <p:ph idx="2" type="sldImg"/>
          </p:nvPr>
        </p:nvSpPr>
        <p:spPr>
          <a:xfrm>
            <a:off x="134397" y="685162"/>
            <a:ext cx="6589200" cy="3429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29fdb65fd_2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29fdb65fd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429fdb65fd_2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429fdb65fd_2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429fdb65fd_2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429fdb65fd_2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429fdb65fd_2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429fdb65fd_2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429fdb65fd_2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429fdb65fd_2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429fdb65fd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429fdb65fd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429fdb65fd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429fdb65fd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429fdb65fd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429fdb65fd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429fdb65fd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429fdb65fd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429fdb65fd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429fdb65fd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29fdb65fd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429fdb65fd_0_177:notes"/>
          <p:cNvSpPr/>
          <p:nvPr>
            <p:ph idx="2" type="sldImg"/>
          </p:nvPr>
        </p:nvSpPr>
        <p:spPr>
          <a:xfrm>
            <a:off x="134397" y="685162"/>
            <a:ext cx="6589200" cy="3429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429fdb65fd_2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429fdb65fd_2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429fdb65fd_2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429fdb65fd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429fdb65fd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429fdb65fd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429fdb65fd_2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429fdb65fd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429fdb65fd_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429fdb65fd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29fdb65fd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29fdb65fd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4244922e9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4244922e9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429fdb65fd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429fdb65fd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429fdb65fd_0_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429fdb65fd_0_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429fdb65fd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429fdb65fd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29fdb65fd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429fdb65fd_0_192:notes"/>
          <p:cNvSpPr/>
          <p:nvPr>
            <p:ph idx="2" type="sldImg"/>
          </p:nvPr>
        </p:nvSpPr>
        <p:spPr>
          <a:xfrm>
            <a:off x="134397" y="685162"/>
            <a:ext cx="6589200" cy="3429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429fdb65fd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429fdb65fd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429fdb65fd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429fdb65fd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429fdb65fd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429fdb65fd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29fdb65f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29fdb65f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429fdb65fd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429fdb65fd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429fdb65f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429fdb65f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429fdb65f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429fdb65f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429fdb65f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429fdb65f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429fdb65f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429fdb65f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429fdb65fd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429fdb65f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29fdb65fd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429fdb65fd_0_199:notes"/>
          <p:cNvSpPr/>
          <p:nvPr>
            <p:ph idx="2" type="sldImg"/>
          </p:nvPr>
        </p:nvSpPr>
        <p:spPr>
          <a:xfrm>
            <a:off x="134397" y="685162"/>
            <a:ext cx="6589200" cy="3429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429fdb65fd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429fdb65f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429fdb65fd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429fdb65f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429fdb65fd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429fdb65fd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429fdb65fd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429fdb65fd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429fdb65fd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429fdb65fd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429fdb65fd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429fdb65fd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429fdb65fd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429fdb65fd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429fdb65fd_2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429fdb65fd_2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429fdb65fd_2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429fdb65fd_2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429fdb65fd_2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429fdb65fd_2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29fdb65fd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429fdb65fd_0_206:notes"/>
          <p:cNvSpPr/>
          <p:nvPr>
            <p:ph idx="2" type="sldImg"/>
          </p:nvPr>
        </p:nvSpPr>
        <p:spPr>
          <a:xfrm>
            <a:off x="134397" y="685162"/>
            <a:ext cx="6589200" cy="3429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429fdb65fd_2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429fdb65fd_2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429fdb65fd_2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429fdb65fd_2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429fdb65fd_2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429fdb65fd_2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429fdb65fd_2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429fdb65fd_2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429fdb65fd_2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429fdb65fd_2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429fdb65fd_2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429fdb65fd_2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429fdb65fd_2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429fdb65fd_2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429fdb65fd_2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429fdb65fd_2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429fdb65fd_2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429fdb65fd_2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429fdb65fd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429fdb65fd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29fdb65fd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429fdb65fd_0_210:notes"/>
          <p:cNvSpPr/>
          <p:nvPr>
            <p:ph idx="2" type="sldImg"/>
          </p:nvPr>
        </p:nvSpPr>
        <p:spPr>
          <a:xfrm>
            <a:off x="134397" y="685162"/>
            <a:ext cx="6589200" cy="3429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429fdb65fd_2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429fdb65fd_2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429fdb65f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429fdb65f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429fdb65fd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429fdb65fd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429fdb65fd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429fdb65fd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29fdb65fd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429fdb65fd_0_302:notes"/>
          <p:cNvSpPr/>
          <p:nvPr>
            <p:ph idx="2" type="sldImg"/>
          </p:nvPr>
        </p:nvSpPr>
        <p:spPr>
          <a:xfrm>
            <a:off x="134397" y="685162"/>
            <a:ext cx="6589200" cy="3429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" name="Google Shape;1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17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72050"/>
            <a:ext cx="9144000" cy="171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ctrTitle"/>
          </p:nvPr>
        </p:nvSpPr>
        <p:spPr>
          <a:xfrm>
            <a:off x="685800" y="1028700"/>
            <a:ext cx="7848600" cy="144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685800" y="262890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400" u="none" cap="none" strike="noStrike">
                <a:solidFill>
                  <a:srgbClr val="55556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0" sz="20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idx="10" type="dt"/>
          </p:nvPr>
        </p:nvSpPr>
        <p:spPr>
          <a:xfrm>
            <a:off x="457200" y="13716"/>
            <a:ext cx="28956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11" type="ftr"/>
          </p:nvPr>
        </p:nvSpPr>
        <p:spPr>
          <a:xfrm>
            <a:off x="3429000" y="13716"/>
            <a:ext cx="4114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" name="Google Shape;70;p14"/>
          <p:cNvCxnSpPr/>
          <p:nvPr/>
        </p:nvCxnSpPr>
        <p:spPr>
          <a:xfrm>
            <a:off x="685800" y="2548890"/>
            <a:ext cx="7848600" cy="1200"/>
          </a:xfrm>
          <a:prstGeom prst="straightConnector1">
            <a:avLst/>
          </a:prstGeom>
          <a:noFill/>
          <a:ln cap="flat" cmpd="sng" w="19050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457200" y="400050"/>
            <a:ext cx="8229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814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5"/>
          <p:cNvSpPr txBox="1"/>
          <p:nvPr>
            <p:ph idx="10" type="dt"/>
          </p:nvPr>
        </p:nvSpPr>
        <p:spPr>
          <a:xfrm>
            <a:off x="457200" y="13716"/>
            <a:ext cx="28956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5"/>
          <p:cNvSpPr txBox="1"/>
          <p:nvPr>
            <p:ph idx="11" type="ftr"/>
          </p:nvPr>
        </p:nvSpPr>
        <p:spPr>
          <a:xfrm>
            <a:off x="3429000" y="13716"/>
            <a:ext cx="4114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idx="10" type="dt"/>
          </p:nvPr>
        </p:nvSpPr>
        <p:spPr>
          <a:xfrm>
            <a:off x="457200" y="13716"/>
            <a:ext cx="28956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16"/>
          <p:cNvSpPr txBox="1"/>
          <p:nvPr>
            <p:ph idx="11" type="ftr"/>
          </p:nvPr>
        </p:nvSpPr>
        <p:spPr>
          <a:xfrm>
            <a:off x="3429000" y="13716"/>
            <a:ext cx="4114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457200" y="400050"/>
            <a:ext cx="8229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3" name="Google Shape;83;p17"/>
          <p:cNvSpPr txBox="1"/>
          <p:nvPr>
            <p:ph idx="10" type="dt"/>
          </p:nvPr>
        </p:nvSpPr>
        <p:spPr>
          <a:xfrm>
            <a:off x="457200" y="13716"/>
            <a:ext cx="28956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11" type="ftr"/>
          </p:nvPr>
        </p:nvSpPr>
        <p:spPr>
          <a:xfrm>
            <a:off x="3429000" y="13716"/>
            <a:ext cx="4114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2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722313" y="1771650"/>
            <a:ext cx="7772400" cy="16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722313" y="3470148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53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10" type="dt"/>
          </p:nvPr>
        </p:nvSpPr>
        <p:spPr>
          <a:xfrm>
            <a:off x="457200" y="13716"/>
            <a:ext cx="28956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11" type="ftr"/>
          </p:nvPr>
        </p:nvSpPr>
        <p:spPr>
          <a:xfrm>
            <a:off x="3429000" y="13716"/>
            <a:ext cx="4114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18"/>
          <p:cNvCxnSpPr/>
          <p:nvPr/>
        </p:nvCxnSpPr>
        <p:spPr>
          <a:xfrm>
            <a:off x="731520" y="3449574"/>
            <a:ext cx="7848600" cy="12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457200" y="400050"/>
            <a:ext cx="8229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457200" y="1255014"/>
            <a:ext cx="4038600" cy="3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7973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814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idx="2" type="body"/>
          </p:nvPr>
        </p:nvSpPr>
        <p:spPr>
          <a:xfrm>
            <a:off x="4648200" y="1255014"/>
            <a:ext cx="4038600" cy="3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7973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814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idx="10" type="dt"/>
          </p:nvPr>
        </p:nvSpPr>
        <p:spPr>
          <a:xfrm>
            <a:off x="457200" y="13716"/>
            <a:ext cx="28956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19"/>
          <p:cNvSpPr txBox="1"/>
          <p:nvPr>
            <p:ph idx="11" type="ftr"/>
          </p:nvPr>
        </p:nvSpPr>
        <p:spPr>
          <a:xfrm>
            <a:off x="3429000" y="13716"/>
            <a:ext cx="4114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457200" y="400050"/>
            <a:ext cx="8229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457200" y="1257300"/>
            <a:ext cx="3931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0"/>
          <p:cNvSpPr txBox="1"/>
          <p:nvPr>
            <p:ph idx="2" type="body"/>
          </p:nvPr>
        </p:nvSpPr>
        <p:spPr>
          <a:xfrm>
            <a:off x="457200" y="1828800"/>
            <a:ext cx="39318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814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0"/>
          <p:cNvSpPr txBox="1"/>
          <p:nvPr>
            <p:ph idx="3" type="body"/>
          </p:nvPr>
        </p:nvSpPr>
        <p:spPr>
          <a:xfrm>
            <a:off x="4754880" y="1257300"/>
            <a:ext cx="3931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20"/>
          <p:cNvSpPr txBox="1"/>
          <p:nvPr>
            <p:ph idx="4" type="body"/>
          </p:nvPr>
        </p:nvSpPr>
        <p:spPr>
          <a:xfrm>
            <a:off x="4754880" y="1828800"/>
            <a:ext cx="39318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814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20"/>
          <p:cNvSpPr txBox="1"/>
          <p:nvPr>
            <p:ph idx="10" type="dt"/>
          </p:nvPr>
        </p:nvSpPr>
        <p:spPr>
          <a:xfrm>
            <a:off x="457200" y="13716"/>
            <a:ext cx="28956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0"/>
          <p:cNvSpPr txBox="1"/>
          <p:nvPr>
            <p:ph idx="11" type="ftr"/>
          </p:nvPr>
        </p:nvSpPr>
        <p:spPr>
          <a:xfrm>
            <a:off x="3429000" y="13716"/>
            <a:ext cx="4114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20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9" name="Google Shape;109;p20"/>
          <p:cNvCxnSpPr/>
          <p:nvPr/>
        </p:nvCxnSpPr>
        <p:spPr>
          <a:xfrm rot="5400000">
            <a:off x="2806394" y="3034230"/>
            <a:ext cx="3531900" cy="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457200" y="594060"/>
            <a:ext cx="21396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2971800" y="594060"/>
            <a:ext cx="57150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132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973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576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p21"/>
          <p:cNvSpPr txBox="1"/>
          <p:nvPr>
            <p:ph idx="2" type="body"/>
          </p:nvPr>
        </p:nvSpPr>
        <p:spPr>
          <a:xfrm>
            <a:off x="457201" y="1597914"/>
            <a:ext cx="2139600" cy="31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19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02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21"/>
          <p:cNvSpPr txBox="1"/>
          <p:nvPr>
            <p:ph idx="10" type="dt"/>
          </p:nvPr>
        </p:nvSpPr>
        <p:spPr>
          <a:xfrm>
            <a:off x="457200" y="13716"/>
            <a:ext cx="28956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21"/>
          <p:cNvSpPr txBox="1"/>
          <p:nvPr>
            <p:ph idx="11" type="ftr"/>
          </p:nvPr>
        </p:nvSpPr>
        <p:spPr>
          <a:xfrm>
            <a:off x="3429000" y="13716"/>
            <a:ext cx="4114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7" name="Google Shape;117;p21"/>
          <p:cNvCxnSpPr/>
          <p:nvPr/>
        </p:nvCxnSpPr>
        <p:spPr>
          <a:xfrm rot="5400000">
            <a:off x="684098" y="2685060"/>
            <a:ext cx="4183500" cy="1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457200" y="594360"/>
            <a:ext cx="2142600" cy="94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0" name="Google Shape;120;p22"/>
          <p:cNvSpPr/>
          <p:nvPr>
            <p:ph idx="2" type="pic"/>
          </p:nvPr>
        </p:nvSpPr>
        <p:spPr>
          <a:xfrm>
            <a:off x="2858610" y="628651"/>
            <a:ext cx="5904300" cy="4125300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12700">
              <a:srgbClr val="000000">
                <a:alpha val="58819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457200" y="1600200"/>
            <a:ext cx="2139600" cy="3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19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02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22"/>
          <p:cNvSpPr txBox="1"/>
          <p:nvPr>
            <p:ph idx="10" type="dt"/>
          </p:nvPr>
        </p:nvSpPr>
        <p:spPr>
          <a:xfrm>
            <a:off x="457200" y="13716"/>
            <a:ext cx="28956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22"/>
          <p:cNvSpPr txBox="1"/>
          <p:nvPr>
            <p:ph idx="11" type="ftr"/>
          </p:nvPr>
        </p:nvSpPr>
        <p:spPr>
          <a:xfrm>
            <a:off x="3429000" y="13716"/>
            <a:ext cx="4114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22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457200" y="400050"/>
            <a:ext cx="8229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 rot="5400000">
            <a:off x="2743200" y="-1085850"/>
            <a:ext cx="3657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814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23"/>
          <p:cNvSpPr txBox="1"/>
          <p:nvPr>
            <p:ph idx="10" type="dt"/>
          </p:nvPr>
        </p:nvSpPr>
        <p:spPr>
          <a:xfrm>
            <a:off x="457200" y="13716"/>
            <a:ext cx="28956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23"/>
          <p:cNvSpPr txBox="1"/>
          <p:nvPr>
            <p:ph idx="11" type="ftr"/>
          </p:nvPr>
        </p:nvSpPr>
        <p:spPr>
          <a:xfrm>
            <a:off x="3429000" y="13716"/>
            <a:ext cx="4114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23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 rot="5400000">
            <a:off x="5457900" y="1628700"/>
            <a:ext cx="44004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 rot="5400000">
            <a:off x="1266900" y="-352500"/>
            <a:ext cx="44004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814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" name="Google Shape;134;p24"/>
          <p:cNvSpPr txBox="1"/>
          <p:nvPr>
            <p:ph idx="10" type="dt"/>
          </p:nvPr>
        </p:nvSpPr>
        <p:spPr>
          <a:xfrm>
            <a:off x="457200" y="13716"/>
            <a:ext cx="28956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" name="Google Shape;135;p24"/>
          <p:cNvSpPr txBox="1"/>
          <p:nvPr>
            <p:ph idx="11" type="ftr"/>
          </p:nvPr>
        </p:nvSpPr>
        <p:spPr>
          <a:xfrm>
            <a:off x="3429000" y="13716"/>
            <a:ext cx="4114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24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None/>
              <a:defRPr sz="2800">
                <a:solidFill>
                  <a:srgbClr val="0000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None/>
              <a:defRPr sz="2800">
                <a:solidFill>
                  <a:srgbClr val="0000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None/>
              <a:defRPr sz="2800">
                <a:solidFill>
                  <a:srgbClr val="0000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None/>
              <a:defRPr sz="2800">
                <a:solidFill>
                  <a:srgbClr val="0000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None/>
              <a:defRPr sz="2800">
                <a:solidFill>
                  <a:srgbClr val="0000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None/>
              <a:defRPr sz="2800">
                <a:solidFill>
                  <a:srgbClr val="0000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None/>
              <a:defRPr sz="2800">
                <a:solidFill>
                  <a:srgbClr val="0000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None/>
              <a:defRPr sz="2800">
                <a:solidFill>
                  <a:srgbClr val="0000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None/>
              <a:defRPr sz="2800">
                <a:solidFill>
                  <a:srgbClr val="0000FF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0"/>
            <a:ext cx="9144000" cy="17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4972050"/>
            <a:ext cx="9144000" cy="17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0600" y="4187326"/>
            <a:ext cx="754925" cy="7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2888" y="4355288"/>
            <a:ext cx="2238375" cy="5619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/>
          <p:nvPr/>
        </p:nvSpPr>
        <p:spPr>
          <a:xfrm>
            <a:off x="0" y="165590"/>
            <a:ext cx="9144000" cy="17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3"/>
          <p:cNvSpPr txBox="1"/>
          <p:nvPr>
            <p:ph type="title"/>
          </p:nvPr>
        </p:nvSpPr>
        <p:spPr>
          <a:xfrm>
            <a:off x="457200" y="400050"/>
            <a:ext cx="8229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814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3"/>
          <p:cNvSpPr/>
          <p:nvPr/>
        </p:nvSpPr>
        <p:spPr>
          <a:xfrm>
            <a:off x="0" y="0"/>
            <a:ext cx="9144000" cy="27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3"/>
          <p:cNvSpPr txBox="1"/>
          <p:nvPr>
            <p:ph idx="10" type="dt"/>
          </p:nvPr>
        </p:nvSpPr>
        <p:spPr>
          <a:xfrm>
            <a:off x="457200" y="13716"/>
            <a:ext cx="28956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1" type="ftr"/>
          </p:nvPr>
        </p:nvSpPr>
        <p:spPr>
          <a:xfrm>
            <a:off x="3429000" y="13716"/>
            <a:ext cx="4114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7620000" y="13716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Relationship Id="rId4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8.png"/><Relationship Id="rId4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7.png"/><Relationship Id="rId4" Type="http://schemas.openxmlformats.org/officeDocument/2006/relationships/image" Target="../media/image5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8.png"/><Relationship Id="rId4" Type="http://schemas.openxmlformats.org/officeDocument/2006/relationships/image" Target="../media/image5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1.png"/><Relationship Id="rId4" Type="http://schemas.openxmlformats.org/officeDocument/2006/relationships/image" Target="../media/image5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0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s://cocalc.com/projects/" TargetMode="External"/><Relationship Id="rId4" Type="http://schemas.openxmlformats.org/officeDocument/2006/relationships/hyperlink" Target="https://github.com/cchantra/datascience_tutorial.git" TargetMode="External"/><Relationship Id="rId5" Type="http://schemas.openxmlformats.org/officeDocument/2006/relationships/hyperlink" Target="https://github.com/cchantra/datascience_tutoria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6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6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ctrTitle"/>
          </p:nvPr>
        </p:nvSpPr>
        <p:spPr>
          <a:xfrm>
            <a:off x="311700" y="744575"/>
            <a:ext cx="8520600" cy="93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data and Data Science</a:t>
            </a:r>
            <a:endParaRPr/>
          </a:p>
        </p:txBody>
      </p:sp>
      <p:sp>
        <p:nvSpPr>
          <p:cNvPr id="142" name="Google Shape;142;p25"/>
          <p:cNvSpPr txBox="1"/>
          <p:nvPr>
            <p:ph idx="1" type="subTitle"/>
          </p:nvPr>
        </p:nvSpPr>
        <p:spPr>
          <a:xfrm>
            <a:off x="311700" y="19855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Chantana Chantrapornchai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Dept. of Computer Engineering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Kasetsart University</a:t>
            </a:r>
            <a:endParaRPr/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375" y="4122025"/>
            <a:ext cx="806475" cy="8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>
            <p:ph type="title"/>
          </p:nvPr>
        </p:nvSpPr>
        <p:spPr>
          <a:xfrm>
            <a:off x="457200" y="400050"/>
            <a:ext cx="8229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4"/>
          <p:cNvSpPr txBox="1"/>
          <p:nvPr>
            <p:ph idx="1" type="body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3339" lvl="0" marL="1828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238" y="703660"/>
            <a:ext cx="6293644" cy="3736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457200" y="400050"/>
            <a:ext cx="8229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Categories of Big Volumes</a:t>
            </a:r>
            <a:endParaRPr b="0" i="0" sz="44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5"/>
          <p:cNvSpPr txBox="1"/>
          <p:nvPr>
            <p:ph idx="1" type="body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</a:t>
            </a:r>
            <a:r>
              <a:rPr b="0" i="0" lang="e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analytics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</a:t>
            </a:r>
            <a:r>
              <a:rPr b="0" i="0" lang="e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analytics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457200" y="400050"/>
            <a:ext cx="8229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Arial"/>
              <a:buNone/>
            </a:pPr>
            <a:r>
              <a:rPr b="0" i="0" lang="en" sz="40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Big volumes – no analytics</a:t>
            </a:r>
            <a:endParaRPr b="0" i="0" sz="40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36"/>
          <p:cNvSpPr txBox="1"/>
          <p:nvPr>
            <p:ph idx="1" type="body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Well addressed by </a:t>
            </a:r>
            <a:r>
              <a:rPr b="0" i="0" lang="en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data warehouse </a:t>
            </a: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crowd 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Who are pretty good at SQL analytics on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— Hundreds of nodes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— Petabytes of data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Column stores may be a good solution.</a:t>
            </a:r>
            <a:endParaRPr/>
          </a:p>
          <a:p>
            <a:pPr indent="-182880" lvl="1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Factor of </a:t>
            </a:r>
            <a:r>
              <a:rPr b="0" i="0" lang="en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50 or so </a:t>
            </a: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faster than row stores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type="title"/>
          </p:nvPr>
        </p:nvSpPr>
        <p:spPr>
          <a:xfrm>
            <a:off x="457200" y="400050"/>
            <a:ext cx="8229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Arial"/>
              <a:buNone/>
            </a:pPr>
            <a:r>
              <a:rPr b="0" i="0" lang="en" sz="40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Big data- big analytics</a:t>
            </a:r>
            <a:endParaRPr b="0" i="0" sz="40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37"/>
          <p:cNvSpPr txBox="1"/>
          <p:nvPr>
            <p:ph idx="1" type="body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Complex math operations </a:t>
            </a: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(machine learning, clustering, trend detection, ….)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— the world of the “quants” (Quantitative analyst)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— Mostly specified as linear algebra on array data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A dozen or so common </a:t>
            </a:r>
            <a:r>
              <a:rPr b="0" i="0" lang="en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‘inner loops’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— Matrix multiply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— QR decomposition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— SVD decomposition (Singular value decomposition)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— Linear regression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7"/>
          <p:cNvSpPr/>
          <p:nvPr/>
        </p:nvSpPr>
        <p:spPr>
          <a:xfrm>
            <a:off x="682933" y="4915053"/>
            <a:ext cx="85506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http://www.forbes.com/sites/investopedia/2013/06/07/quants-the-rocket-scientists-of-wall-street/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>
            <p:ph type="title"/>
          </p:nvPr>
        </p:nvSpPr>
        <p:spPr>
          <a:xfrm>
            <a:off x="457200" y="400050"/>
            <a:ext cx="8229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Arial"/>
              <a:buNone/>
            </a:pPr>
            <a:r>
              <a:rPr b="0" i="0" lang="en" sz="40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Big Velocity</a:t>
            </a:r>
            <a:endParaRPr b="0" i="0" sz="40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8"/>
          <p:cNvSpPr txBox="1"/>
          <p:nvPr>
            <p:ph idx="1" type="body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Trading volumes going through the roof on Wall Street </a:t>
            </a:r>
            <a:endParaRPr/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breaking infrastructure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Sensor tagging of {cars, people, …} creates a firehose to ingest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web empowers end users to submit transactions </a:t>
            </a:r>
            <a:endParaRPr/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sending volume through the roof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PDAs lets them </a:t>
            </a:r>
            <a:r>
              <a:rPr b="0" i="0" lang="en" sz="2400" u="none" cap="none" strike="noStrike">
                <a:solidFill>
                  <a:srgbClr val="BD867B"/>
                </a:solidFill>
                <a:latin typeface="Arial"/>
                <a:ea typeface="Arial"/>
                <a:cs typeface="Arial"/>
                <a:sym typeface="Arial"/>
              </a:rPr>
              <a:t>submit transactions from anywhere….</a:t>
            </a:r>
            <a:endParaRPr b="0" i="0" sz="2400" u="none" cap="none" strike="noStrike">
              <a:solidFill>
                <a:srgbClr val="BD867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8"/>
          <p:cNvSpPr txBox="1"/>
          <p:nvPr/>
        </p:nvSpPr>
        <p:spPr>
          <a:xfrm>
            <a:off x="1462606" y="992546"/>
            <a:ext cx="1120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D867B"/>
                </a:solidFill>
                <a:latin typeface="Arial"/>
                <a:ea typeface="Arial"/>
                <a:cs typeface="Arial"/>
                <a:sym typeface="Arial"/>
              </a:rPr>
              <a:t>การซื้อขายในตลาดหุ้น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/>
          <p:nvPr>
            <p:ph type="title"/>
          </p:nvPr>
        </p:nvSpPr>
        <p:spPr>
          <a:xfrm>
            <a:off x="457200" y="400050"/>
            <a:ext cx="8229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Arial"/>
              <a:buNone/>
            </a:pPr>
            <a:r>
              <a:rPr b="0" i="0" lang="en" sz="40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Big Variety</a:t>
            </a:r>
            <a:endParaRPr b="0" i="0" sz="40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9"/>
          <p:cNvSpPr txBox="1"/>
          <p:nvPr>
            <p:ph idx="1" type="body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Typical enterprise has 5,000 operational systems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— Only a few get into the data warehouse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— What about the rest?</a:t>
            </a:r>
            <a:endParaRPr/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what about all the rest of your data?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— Spreadsheets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— Access databases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— Web pages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And public data from the web?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9388" y="3000378"/>
            <a:ext cx="1875247" cy="1681673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9"/>
          <p:cNvSpPr txBox="1"/>
          <p:nvPr/>
        </p:nvSpPr>
        <p:spPr>
          <a:xfrm>
            <a:off x="5590351" y="4661300"/>
            <a:ext cx="3553800" cy="2769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data integrations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0"/>
          <p:cNvSpPr txBox="1"/>
          <p:nvPr>
            <p:ph type="title"/>
          </p:nvPr>
        </p:nvSpPr>
        <p:spPr>
          <a:xfrm>
            <a:off x="457200" y="400050"/>
            <a:ext cx="8229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Information History</a:t>
            </a:r>
            <a:br>
              <a:rPr b="0" i="0" lang="en" sz="36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36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40"/>
          <p:cNvSpPr txBox="1"/>
          <p:nvPr>
            <p:ph idx="1" type="body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3339" lvl="0" marL="1828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8904" y="1005575"/>
            <a:ext cx="7301300" cy="307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0"/>
          <p:cNvSpPr/>
          <p:nvPr/>
        </p:nvSpPr>
        <p:spPr>
          <a:xfrm>
            <a:off x="500034" y="4232684"/>
            <a:ext cx="78582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http://www.slideshare.net/zanorte/big-data-analytics-2013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1600" y="910825"/>
            <a:ext cx="7004750" cy="370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880" y="829771"/>
            <a:ext cx="7492250" cy="414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837" y="616225"/>
            <a:ext cx="7728326" cy="421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3"/>
          <p:cNvSpPr txBox="1"/>
          <p:nvPr/>
        </p:nvSpPr>
        <p:spPr>
          <a:xfrm>
            <a:off x="1475656" y="951570"/>
            <a:ext cx="1008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(ETL=extract, transform,load)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6" name="Google Shape;276;p43"/>
          <p:cNvCxnSpPr/>
          <p:nvPr/>
        </p:nvCxnSpPr>
        <p:spPr>
          <a:xfrm>
            <a:off x="3811925" y="992150"/>
            <a:ext cx="0" cy="391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3600" y="225325"/>
            <a:ext cx="8229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Arial Black"/>
              <a:buNone/>
            </a:pPr>
            <a:r>
              <a:rPr b="0" i="0" lang="en" sz="3000" u="none" cap="none" strike="noStrike">
                <a:solidFill>
                  <a:srgbClr val="0070C0"/>
                </a:solidFill>
                <a:latin typeface="Arial Black"/>
                <a:ea typeface="Arial Black"/>
                <a:cs typeface="Arial Black"/>
                <a:sym typeface="Arial Black"/>
              </a:rPr>
              <a:t>What is Big Data? - 3 V’s</a:t>
            </a:r>
            <a:endParaRPr sz="3000"/>
          </a:p>
        </p:txBody>
      </p:sp>
      <p:sp>
        <p:nvSpPr>
          <p:cNvPr id="149" name="Google Shape;149;p26"/>
          <p:cNvSpPr txBox="1"/>
          <p:nvPr>
            <p:ph idx="1" type="body"/>
          </p:nvPr>
        </p:nvSpPr>
        <p:spPr>
          <a:xfrm>
            <a:off x="179512" y="1085850"/>
            <a:ext cx="47526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Big Volume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— With simple (SQL) analytics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— With complex (non-SQL) analytics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Big Velocity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—  How fast data is processed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Big Variety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— Large number of diverse data sources to integrate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he 3Vs of big data" id="150" name="Google Shape;15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3276" y="887649"/>
            <a:ext cx="3538699" cy="26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/>
          <p:nvPr/>
        </p:nvSpPr>
        <p:spPr>
          <a:xfrm>
            <a:off x="4666622" y="3762838"/>
            <a:ext cx="4572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http://whatis.techtarget.com/definition/3Vs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6"/>
          <p:cNvSpPr/>
          <p:nvPr/>
        </p:nvSpPr>
        <p:spPr>
          <a:xfrm>
            <a:off x="528273" y="4861175"/>
            <a:ext cx="8615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http://www.dummies.com/how-to/content/defining-big-data-volume-velocity-and-variety.html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62325"/>
            <a:ext cx="8681300" cy="421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4"/>
          <p:cNvSpPr txBox="1"/>
          <p:nvPr/>
        </p:nvSpPr>
        <p:spPr>
          <a:xfrm>
            <a:off x="1971250" y="822450"/>
            <a:ext cx="23106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big data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301" y="520000"/>
            <a:ext cx="8371400" cy="421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5"/>
          <p:cNvSpPr txBox="1"/>
          <p:nvPr/>
        </p:nvSpPr>
        <p:spPr>
          <a:xfrm>
            <a:off x="1005200" y="4288200"/>
            <a:ext cx="73314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mbria"/>
                <a:ea typeface="Cambria"/>
                <a:cs typeface="Cambria"/>
                <a:sym typeface="Cambria"/>
              </a:rPr>
              <a:t>semi-structure….</a:t>
            </a:r>
            <a:endParaRPr sz="24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599" y="800425"/>
            <a:ext cx="7940149" cy="406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97" y="465525"/>
            <a:ext cx="8574825" cy="4424376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7"/>
          <p:cNvSpPr txBox="1"/>
          <p:nvPr/>
        </p:nvSpPr>
        <p:spPr>
          <a:xfrm>
            <a:off x="378575" y="378575"/>
            <a:ext cx="8289600" cy="103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yncopate"/>
                <a:ea typeface="Syncopate"/>
                <a:cs typeface="Syncopate"/>
                <a:sym typeface="Syncopate"/>
              </a:rPr>
              <a:t>Example of NoSQL</a:t>
            </a:r>
            <a:endParaRPr sz="3000">
              <a:latin typeface="Syncopate"/>
              <a:ea typeface="Syncopate"/>
              <a:cs typeface="Syncopate"/>
              <a:sym typeface="Syncopat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463" y="304800"/>
            <a:ext cx="689707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6184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9"/>
          <p:cNvSpPr txBox="1"/>
          <p:nvPr/>
        </p:nvSpPr>
        <p:spPr>
          <a:xfrm>
            <a:off x="7153900" y="1044350"/>
            <a:ext cx="14604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Trebuchet MS"/>
                <a:ea typeface="Trebuchet MS"/>
                <a:cs typeface="Trebuchet MS"/>
                <a:sym typeface="Trebuchet MS"/>
              </a:rPr>
              <a:t>Target goal</a:t>
            </a:r>
            <a:endParaRPr>
              <a:solidFill>
                <a:srgbClr val="FF99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0"/>
          <p:cNvSpPr txBox="1"/>
          <p:nvPr>
            <p:ph type="ctrTitle"/>
          </p:nvPr>
        </p:nvSpPr>
        <p:spPr>
          <a:xfrm>
            <a:off x="685800" y="1028700"/>
            <a:ext cx="7848600" cy="1445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</a:t>
            </a:r>
            <a:endParaRPr/>
          </a:p>
        </p:txBody>
      </p:sp>
      <p:sp>
        <p:nvSpPr>
          <p:cNvPr id="316" name="Google Shape;316;p50"/>
          <p:cNvSpPr txBox="1"/>
          <p:nvPr>
            <p:ph idx="1" type="subTitle"/>
          </p:nvPr>
        </p:nvSpPr>
        <p:spPr>
          <a:xfrm>
            <a:off x="685800" y="2628900"/>
            <a:ext cx="6400800" cy="131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1"/>
          <p:cNvSpPr txBox="1"/>
          <p:nvPr>
            <p:ph type="title"/>
          </p:nvPr>
        </p:nvSpPr>
        <p:spPr>
          <a:xfrm>
            <a:off x="457200" y="400050"/>
            <a:ext cx="82296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data science?</a:t>
            </a:r>
            <a:endParaRPr/>
          </a:p>
        </p:txBody>
      </p:sp>
      <p:sp>
        <p:nvSpPr>
          <p:cNvPr id="322" name="Google Shape;322;p51"/>
          <p:cNvSpPr txBox="1"/>
          <p:nvPr>
            <p:ph idx="1" type="body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-Data Science is a field </a:t>
            </a:r>
            <a:r>
              <a:rPr lang="en">
                <a:solidFill>
                  <a:srgbClr val="FF0000"/>
                </a:solidFill>
              </a:rPr>
              <a:t>that comprises of everything that related to data cleansing, preparation, and analysis.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-Dealing with unstructured and structured data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2"/>
          <p:cNvSpPr txBox="1"/>
          <p:nvPr>
            <p:ph type="title"/>
          </p:nvPr>
        </p:nvSpPr>
        <p:spPr>
          <a:xfrm>
            <a:off x="457200" y="400050"/>
            <a:ext cx="82296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52"/>
          <p:cNvSpPr txBox="1"/>
          <p:nvPr>
            <p:ph idx="1" type="body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9900"/>
                </a:solidFill>
              </a:rPr>
              <a:t>Big Data:</a:t>
            </a:r>
            <a:r>
              <a:rPr lang="en">
                <a:solidFill>
                  <a:srgbClr val="FF9900"/>
                </a:solidFill>
              </a:rPr>
              <a:t> </a:t>
            </a:r>
            <a:r>
              <a:rPr lang="en"/>
              <a:t>Big Data is </a:t>
            </a:r>
            <a:r>
              <a:rPr lang="en" u="sng"/>
              <a:t>humongous volumes </a:t>
            </a:r>
            <a:r>
              <a:rPr lang="en"/>
              <a:t>of data t</a:t>
            </a:r>
            <a:r>
              <a:rPr lang="en">
                <a:solidFill>
                  <a:srgbClr val="00FF00"/>
                </a:solidFill>
              </a:rPr>
              <a:t>hat cannot be processed effectively with the traditional </a:t>
            </a:r>
            <a:r>
              <a:rPr lang="en"/>
              <a:t>applications that exist.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9900"/>
                </a:solidFill>
              </a:rPr>
              <a:t>Data Analytics:</a:t>
            </a:r>
            <a:r>
              <a:rPr lang="en"/>
              <a:t> The </a:t>
            </a:r>
            <a:r>
              <a:rPr lang="en">
                <a:solidFill>
                  <a:srgbClr val="0000FF"/>
                </a:solidFill>
              </a:rPr>
              <a:t>science of examining raw data </a:t>
            </a:r>
            <a:r>
              <a:rPr lang="en"/>
              <a:t>with the purpose of drawing conclusions.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It involves </a:t>
            </a:r>
            <a:r>
              <a:rPr lang="en">
                <a:solidFill>
                  <a:srgbClr val="FF00FF"/>
                </a:solidFill>
              </a:rPr>
              <a:t> applying an algorithmic </a:t>
            </a:r>
            <a:r>
              <a:rPr lang="en"/>
              <a:t>or mechanical process to derive insights.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3"/>
          <p:cNvSpPr txBox="1"/>
          <p:nvPr>
            <p:ph type="title"/>
          </p:nvPr>
        </p:nvSpPr>
        <p:spPr>
          <a:xfrm>
            <a:off x="457200" y="400050"/>
            <a:ext cx="82296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of data science</a:t>
            </a:r>
            <a:endParaRPr/>
          </a:p>
        </p:txBody>
      </p:sp>
      <p:sp>
        <p:nvSpPr>
          <p:cNvPr id="334" name="Google Shape;334;p53"/>
          <p:cNvSpPr txBox="1"/>
          <p:nvPr>
            <p:ph idx="1" type="body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l"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ts val="3000"/>
              <a:buAutoNum type="arabicPeriod"/>
            </a:pPr>
            <a:r>
              <a:rPr lang="en" sz="3000">
                <a:solidFill>
                  <a:srgbClr val="0000FF"/>
                </a:solidFill>
              </a:rPr>
              <a:t>Internet search</a:t>
            </a:r>
            <a:endParaRPr sz="3000">
              <a:solidFill>
                <a:srgbClr val="0000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000"/>
              <a:buAutoNum type="arabicPeriod"/>
            </a:pPr>
            <a:r>
              <a:rPr lang="en" sz="3000">
                <a:solidFill>
                  <a:srgbClr val="0000FF"/>
                </a:solidFill>
              </a:rPr>
              <a:t>Digital advertisement</a:t>
            </a:r>
            <a:endParaRPr sz="3000">
              <a:solidFill>
                <a:srgbClr val="0000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000"/>
              <a:buAutoNum type="arabicPeriod"/>
            </a:pPr>
            <a:r>
              <a:rPr lang="en" sz="3000">
                <a:solidFill>
                  <a:srgbClr val="0000FF"/>
                </a:solidFill>
              </a:rPr>
              <a:t>Recommendation</a:t>
            </a:r>
            <a:endParaRPr sz="3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60" y="681540"/>
            <a:ext cx="5322094" cy="335041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7"/>
          <p:cNvSpPr/>
          <p:nvPr/>
        </p:nvSpPr>
        <p:spPr>
          <a:xfrm>
            <a:off x="179512" y="4353948"/>
            <a:ext cx="82809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Compound Annual Growth Rate: CAGR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http://www.investopedia.com/terms/c/cagr.asp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4"/>
          <p:cNvSpPr txBox="1"/>
          <p:nvPr>
            <p:ph type="title"/>
          </p:nvPr>
        </p:nvSpPr>
        <p:spPr>
          <a:xfrm>
            <a:off x="457200" y="400050"/>
            <a:ext cx="82296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of Big data</a:t>
            </a:r>
            <a:endParaRPr/>
          </a:p>
        </p:txBody>
      </p:sp>
      <p:sp>
        <p:nvSpPr>
          <p:cNvPr id="340" name="Google Shape;340;p54"/>
          <p:cNvSpPr txBox="1"/>
          <p:nvPr>
            <p:ph idx="1" type="body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9900"/>
                </a:solidFill>
              </a:rPr>
              <a:t>Big data in communication:</a:t>
            </a:r>
            <a:r>
              <a:rPr lang="en">
                <a:solidFill>
                  <a:srgbClr val="FF9900"/>
                </a:solidFill>
              </a:rPr>
              <a:t>   </a:t>
            </a:r>
            <a:r>
              <a:rPr lang="en"/>
              <a:t>Gaining </a:t>
            </a:r>
            <a:r>
              <a:rPr lang="en">
                <a:solidFill>
                  <a:srgbClr val="FF00FF"/>
                </a:solidFill>
              </a:rPr>
              <a:t>new subscribers, </a:t>
            </a:r>
            <a:r>
              <a:rPr lang="en">
                <a:solidFill>
                  <a:srgbClr val="00FFFF"/>
                </a:solidFill>
              </a:rPr>
              <a:t>retaining customers</a:t>
            </a:r>
            <a:r>
              <a:rPr lang="en"/>
              <a:t>, and </a:t>
            </a:r>
            <a:r>
              <a:rPr lang="en">
                <a:solidFill>
                  <a:srgbClr val="9900FF"/>
                </a:solidFill>
              </a:rPr>
              <a:t>expanding within current subscriber bases </a:t>
            </a:r>
            <a:endParaRPr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9900"/>
                </a:solidFill>
              </a:rPr>
              <a:t>Big Data for financial services: </a:t>
            </a:r>
            <a:r>
              <a:rPr lang="en">
                <a:solidFill>
                  <a:srgbClr val="FF9900"/>
                </a:solidFill>
              </a:rPr>
              <a:t>  Credit card companies</a:t>
            </a:r>
            <a:r>
              <a:rPr lang="en"/>
              <a:t>, </a:t>
            </a:r>
            <a:r>
              <a:rPr lang="en">
                <a:solidFill>
                  <a:srgbClr val="6FA8DC"/>
                </a:solidFill>
              </a:rPr>
              <a:t>retail banks</a:t>
            </a:r>
            <a:r>
              <a:rPr lang="en"/>
              <a:t>, private </a:t>
            </a:r>
            <a:r>
              <a:rPr lang="en">
                <a:solidFill>
                  <a:srgbClr val="FF9900"/>
                </a:solidFill>
              </a:rPr>
              <a:t>wealth management advisories, </a:t>
            </a:r>
            <a:r>
              <a:rPr lang="en"/>
              <a:t>insurance firms, venture funds, and institutional investment banks use big data for their financial services.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5"/>
          <p:cNvSpPr txBox="1"/>
          <p:nvPr>
            <p:ph type="title"/>
          </p:nvPr>
        </p:nvSpPr>
        <p:spPr>
          <a:xfrm>
            <a:off x="457200" y="400050"/>
            <a:ext cx="82296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of Data Analysis:</a:t>
            </a:r>
            <a:endParaRPr/>
          </a:p>
        </p:txBody>
      </p:sp>
      <p:sp>
        <p:nvSpPr>
          <p:cNvPr id="346" name="Google Shape;346;p55"/>
          <p:cNvSpPr txBox="1"/>
          <p:nvPr>
            <p:ph idx="1" type="body"/>
          </p:nvPr>
        </p:nvSpPr>
        <p:spPr>
          <a:xfrm>
            <a:off x="457200" y="1142850"/>
            <a:ext cx="8229600" cy="365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-Healthcare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-Tourism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-Gaming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-Energy management</a:t>
            </a:r>
            <a:endParaRPr/>
          </a:p>
        </p:txBody>
      </p:sp>
      <p:sp>
        <p:nvSpPr>
          <p:cNvPr id="347" name="Google Shape;347;p55"/>
          <p:cNvSpPr txBox="1"/>
          <p:nvPr/>
        </p:nvSpPr>
        <p:spPr>
          <a:xfrm>
            <a:off x="130550" y="4386325"/>
            <a:ext cx="84984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https://www.simplilearn.com/data-science-vs-big-data-vs-data-analytics-article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6"/>
          <p:cNvSpPr txBox="1"/>
          <p:nvPr>
            <p:ph type="ctrTitle"/>
          </p:nvPr>
        </p:nvSpPr>
        <p:spPr>
          <a:xfrm>
            <a:off x="685800" y="1028700"/>
            <a:ext cx="7848600" cy="1445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56"/>
          <p:cNvSpPr txBox="1"/>
          <p:nvPr>
            <p:ph idx="1" type="subTitle"/>
          </p:nvPr>
        </p:nvSpPr>
        <p:spPr>
          <a:xfrm>
            <a:off x="685800" y="2628900"/>
            <a:ext cx="6400800" cy="131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9412"/>
            <a:ext cx="9144002" cy="4664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7"/>
          <p:cNvSpPr txBox="1"/>
          <p:nvPr>
            <p:ph type="ctrTitle"/>
          </p:nvPr>
        </p:nvSpPr>
        <p:spPr>
          <a:xfrm>
            <a:off x="685800" y="1028700"/>
            <a:ext cx="7848600" cy="1445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57"/>
          <p:cNvSpPr txBox="1"/>
          <p:nvPr>
            <p:ph idx="1" type="subTitle"/>
          </p:nvPr>
        </p:nvSpPr>
        <p:spPr>
          <a:xfrm>
            <a:off x="685800" y="2628900"/>
            <a:ext cx="6400800" cy="131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1" name="Google Shape;36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176" y="0"/>
            <a:ext cx="847164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8"/>
          <p:cNvSpPr txBox="1"/>
          <p:nvPr>
            <p:ph type="ctrTitle"/>
          </p:nvPr>
        </p:nvSpPr>
        <p:spPr>
          <a:xfrm>
            <a:off x="685800" y="1028700"/>
            <a:ext cx="7848600" cy="1445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58"/>
          <p:cNvSpPr txBox="1"/>
          <p:nvPr>
            <p:ph idx="1" type="subTitle"/>
          </p:nvPr>
        </p:nvSpPr>
        <p:spPr>
          <a:xfrm>
            <a:off x="685800" y="2628900"/>
            <a:ext cx="6400800" cy="131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8" name="Google Shape;36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675" y="565734"/>
            <a:ext cx="4278900" cy="426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9"/>
          <p:cNvSpPr txBox="1"/>
          <p:nvPr>
            <p:ph type="title"/>
          </p:nvPr>
        </p:nvSpPr>
        <p:spPr>
          <a:xfrm>
            <a:off x="457200" y="400050"/>
            <a:ext cx="82296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case study: IoT data</a:t>
            </a:r>
            <a:endParaRPr/>
          </a:p>
        </p:txBody>
      </p:sp>
      <p:sp>
        <p:nvSpPr>
          <p:cNvPr id="374" name="Google Shape;374;p59"/>
          <p:cNvSpPr txBox="1"/>
          <p:nvPr>
            <p:ph idx="1" type="body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9999"/>
                </a:solidFill>
              </a:rPr>
              <a:t>Monitoring inefficiency of energy consumption in data center.</a:t>
            </a:r>
            <a:endParaRPr>
              <a:solidFill>
                <a:srgbClr val="EA9999"/>
              </a:solidFill>
            </a:endParaRPr>
          </a:p>
        </p:txBody>
      </p:sp>
      <p:sp>
        <p:nvSpPr>
          <p:cNvPr id="375" name="Google Shape;375;p59"/>
          <p:cNvSpPr txBox="1"/>
          <p:nvPr/>
        </p:nvSpPr>
        <p:spPr>
          <a:xfrm>
            <a:off x="457200" y="1588725"/>
            <a:ext cx="8080800" cy="3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latin typeface="Calibri"/>
                <a:ea typeface="Calibri"/>
                <a:cs typeface="Calibri"/>
                <a:sym typeface="Calibri"/>
              </a:rPr>
              <a:t>Chantana Chantrapornchai  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HPCNC Laboratory, Dept. of Computer Engineering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Kasetsart University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Withit Chatlatanakulchai, et.al.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CRVLAB , Dept. of  Mechanical Engineering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Kasetsart University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6" name="Google Shape;37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6400" y="4117250"/>
            <a:ext cx="120015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2075" y="4458600"/>
            <a:ext cx="2085975" cy="2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0"/>
          <p:cNvSpPr txBox="1"/>
          <p:nvPr>
            <p:ph type="title"/>
          </p:nvPr>
        </p:nvSpPr>
        <p:spPr>
          <a:xfrm>
            <a:off x="457200" y="400050"/>
            <a:ext cx="82296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60"/>
          <p:cNvSpPr txBox="1"/>
          <p:nvPr>
            <p:ph idx="1" type="body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4" name="Google Shape;38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25" y="452438"/>
            <a:ext cx="8972550" cy="42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1"/>
          <p:cNvSpPr txBox="1"/>
          <p:nvPr>
            <p:ph type="title"/>
          </p:nvPr>
        </p:nvSpPr>
        <p:spPr>
          <a:xfrm>
            <a:off x="457200" y="400050"/>
            <a:ext cx="82296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61"/>
          <p:cNvSpPr txBox="1"/>
          <p:nvPr>
            <p:ph idx="1" type="body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2" name="Google Shape;39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2"/>
          <p:cNvSpPr txBox="1"/>
          <p:nvPr>
            <p:ph type="title"/>
          </p:nvPr>
        </p:nvSpPr>
        <p:spPr>
          <a:xfrm>
            <a:off x="457200" y="400050"/>
            <a:ext cx="82296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62"/>
          <p:cNvSpPr txBox="1"/>
          <p:nvPr>
            <p:ph idx="1" type="body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9" name="Google Shape;39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3"/>
          <p:cNvSpPr txBox="1"/>
          <p:nvPr>
            <p:ph type="title"/>
          </p:nvPr>
        </p:nvSpPr>
        <p:spPr>
          <a:xfrm>
            <a:off x="457200" y="400050"/>
            <a:ext cx="82296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Meter installation</a:t>
            </a:r>
            <a:endParaRPr/>
          </a:p>
        </p:txBody>
      </p:sp>
      <p:sp>
        <p:nvSpPr>
          <p:cNvPr id="405" name="Google Shape;405;p63"/>
          <p:cNvSpPr txBox="1"/>
          <p:nvPr>
            <p:ph idx="1" type="body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6" name="Google Shape;40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1100" y="1028625"/>
            <a:ext cx="6000975" cy="40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457200" y="400050"/>
            <a:ext cx="8229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12 big facts about big data</a:t>
            </a:r>
            <a:br>
              <a:rPr b="0" i="0" lang="en" sz="36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36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8"/>
          <p:cNvSpPr txBox="1"/>
          <p:nvPr>
            <p:ph idx="1" type="body"/>
          </p:nvPr>
        </p:nvSpPr>
        <p:spPr>
          <a:xfrm>
            <a:off x="251520" y="843558"/>
            <a:ext cx="82296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93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If you stacked a pile of CD-ROMs on top of one another until you’d reached the current global </a:t>
            </a:r>
            <a:r>
              <a:rPr b="0" i="0" lang="en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storage capacity 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digital information – about 295 exabytes – if would stretch 80,000 km beyond the moon.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893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Every hour, enough information is consumed by </a:t>
            </a:r>
            <a:r>
              <a:rPr b="0" i="0" lang="en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internet traffic 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fill 7 million DVDs. Side by side, they’d scale Mount Everest 95 times.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893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3247 billion e-mail messages are sent each day… up to 80% of them are spam.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893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 By 2020, IT departments will be looking after 10 x </a:t>
            </a:r>
            <a:r>
              <a:rPr b="0" i="0" lang="en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more server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s, 50 x more data and 75 x more files.  Meanwhile, the number of IT administrators keeping track of all that data growth with increase by 1.5 times.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893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 We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can expect a 40-60 per cent projected </a:t>
            </a:r>
            <a:r>
              <a:rPr b="0" i="0" lang="en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annual growth in the volume 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data generated, while media intensive sectors, including financial services, will see year on year data growth rates of over 120 per cent.</a:t>
            </a:r>
            <a:endParaRPr sz="1100"/>
          </a:p>
          <a:p>
            <a:pPr indent="0" lvl="0" marL="0" marR="0" rtl="0" algn="l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893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6The world’s 500,000+ </a:t>
            </a:r>
            <a:r>
              <a:rPr b="0" i="0" lang="en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data centres are large enough 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fill 5,955 football fields.</a:t>
            </a:r>
            <a:endParaRPr sz="1100"/>
          </a:p>
          <a:p>
            <a:pPr indent="0" lvl="0" marL="0" marR="0" rtl="0" algn="l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893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775% of digital information is generated by individuals, whilst enterprises have liability for 80% of digital data at some point in its life.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893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 There are nearly as </a:t>
            </a:r>
            <a:r>
              <a:rPr b="0" i="0" lang="en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many bits of information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the digital universe as there are stars in our actual universe.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893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 </a:t>
            </a:r>
            <a:r>
              <a:rPr lang="en" sz="1100">
                <a:solidFill>
                  <a:srgbClr val="FF0000"/>
                </a:solidFill>
              </a:rPr>
              <a:t>I</a:t>
            </a:r>
            <a:r>
              <a:rPr b="0" i="0" lang="en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nvestment in digital enterprise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 has increased 50% since 2005.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893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 There are 30 billion </a:t>
            </a:r>
            <a:r>
              <a:rPr b="0" i="0" lang="en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pieces of content shared on Facebook 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every day.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893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 In 2010, 28% of the digital universe required some level of security… not all of it had the level of security it required….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210"/>
              </a:spcBef>
              <a:spcAft>
                <a:spcPts val="0"/>
              </a:spcAft>
              <a:buClr>
                <a:schemeClr val="accent1"/>
              </a:buClr>
              <a:buSzPts val="893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 People wishing each other Happy New Year drove a 500% surge in smartphone data within just one year, according to 3UK whose customers used a whopping 80 terabytes (TB) on the 31st December 2011, compared to just 14 TBs on the same day in 2010.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8"/>
          <p:cNvSpPr/>
          <p:nvPr/>
        </p:nvSpPr>
        <p:spPr>
          <a:xfrm>
            <a:off x="25921" y="4677933"/>
            <a:ext cx="9582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A34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A342D"/>
                </a:solidFill>
                <a:latin typeface="Arial"/>
                <a:ea typeface="Arial"/>
                <a:cs typeface="Arial"/>
                <a:sym typeface="Arial"/>
              </a:rPr>
              <a:t>http://blog.kurtosys.com/12-big-facts-about-big-data/#.VBszDBY4S-J</a:t>
            </a:r>
            <a:endParaRPr sz="1200">
              <a:solidFill>
                <a:srgbClr val="5A34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8"/>
          <p:cNvSpPr txBox="1"/>
          <p:nvPr/>
        </p:nvSpPr>
        <p:spPr>
          <a:xfrm>
            <a:off x="4355973" y="1383624"/>
            <a:ext cx="3897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จำนวนข้อมูลที่ไหลบน Internet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8"/>
          <p:cNvSpPr txBox="1"/>
          <p:nvPr/>
        </p:nvSpPr>
        <p:spPr>
          <a:xfrm>
            <a:off x="5484825" y="973750"/>
            <a:ext cx="2831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จำนวน storage ที่ใช้</a:t>
            </a:r>
            <a:endParaRPr/>
          </a:p>
        </p:txBody>
      </p:sp>
      <p:sp>
        <p:nvSpPr>
          <p:cNvPr id="168" name="Google Shape;168;p28"/>
          <p:cNvSpPr txBox="1"/>
          <p:nvPr/>
        </p:nvSpPr>
        <p:spPr>
          <a:xfrm>
            <a:off x="5484816" y="1985336"/>
            <a:ext cx="3015900" cy="1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จำนวน server ที่ใช้</a:t>
            </a:r>
            <a:endParaRPr/>
          </a:p>
        </p:txBody>
      </p:sp>
      <p:sp>
        <p:nvSpPr>
          <p:cNvPr id="169" name="Google Shape;169;p28"/>
          <p:cNvSpPr txBox="1"/>
          <p:nvPr/>
        </p:nvSpPr>
        <p:spPr>
          <a:xfrm>
            <a:off x="5376417" y="2417025"/>
            <a:ext cx="2831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ปริมาณที่เพิ่มขึ้นทุกปี</a:t>
            </a:r>
            <a:endParaRPr/>
          </a:p>
        </p:txBody>
      </p:sp>
      <p:sp>
        <p:nvSpPr>
          <p:cNvPr id="170" name="Google Shape;170;p28"/>
          <p:cNvSpPr txBox="1"/>
          <p:nvPr/>
        </p:nvSpPr>
        <p:spPr>
          <a:xfrm>
            <a:off x="5180045" y="2748575"/>
            <a:ext cx="2892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ขนาด data center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8"/>
          <p:cNvSpPr txBox="1"/>
          <p:nvPr/>
        </p:nvSpPr>
        <p:spPr>
          <a:xfrm>
            <a:off x="4687716" y="3184571"/>
            <a:ext cx="3628800" cy="1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การลงทุนในหน่วยงานเพิ่มขึ้น 50%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8"/>
          <p:cNvSpPr txBox="1"/>
          <p:nvPr/>
        </p:nvSpPr>
        <p:spPr>
          <a:xfrm>
            <a:off x="4811952" y="3431575"/>
            <a:ext cx="3628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จำนวนข้อมูลที่ shared บน facebook ทุกวัน</a:t>
            </a:r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5936470" y="4114600"/>
            <a:ext cx="2112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ความต้องการ security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8"/>
          <p:cNvSpPr txBox="1"/>
          <p:nvPr/>
        </p:nvSpPr>
        <p:spPr>
          <a:xfrm>
            <a:off x="5059631" y="4396248"/>
            <a:ext cx="35328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จำนวน ข้อมูลที่ส่งบน mobile ในวันปีใหม่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4"/>
          <p:cNvSpPr txBox="1"/>
          <p:nvPr>
            <p:ph type="title"/>
          </p:nvPr>
        </p:nvSpPr>
        <p:spPr>
          <a:xfrm>
            <a:off x="457200" y="400050"/>
            <a:ext cx="82296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64"/>
          <p:cNvSpPr txBox="1"/>
          <p:nvPr>
            <p:ph idx="1" type="body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3" name="Google Shape;41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258"/>
            <a:ext cx="9143998" cy="5042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5"/>
          <p:cNvSpPr txBox="1"/>
          <p:nvPr>
            <p:ph type="title"/>
          </p:nvPr>
        </p:nvSpPr>
        <p:spPr>
          <a:xfrm>
            <a:off x="457200" y="400050"/>
            <a:ext cx="82296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</a:t>
            </a:r>
            <a:endParaRPr/>
          </a:p>
        </p:txBody>
      </p:sp>
      <p:sp>
        <p:nvSpPr>
          <p:cNvPr id="419" name="Google Shape;419;p65"/>
          <p:cNvSpPr txBox="1"/>
          <p:nvPr>
            <p:ph idx="1" type="body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6"/>
          <p:cNvSpPr txBox="1"/>
          <p:nvPr>
            <p:ph type="title"/>
          </p:nvPr>
        </p:nvSpPr>
        <p:spPr>
          <a:xfrm>
            <a:off x="457200" y="400050"/>
            <a:ext cx="82296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66"/>
          <p:cNvSpPr txBox="1"/>
          <p:nvPr>
            <p:ph idx="1" type="body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6" name="Google Shape;42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7"/>
          <p:cNvSpPr txBox="1"/>
          <p:nvPr>
            <p:ph type="title"/>
          </p:nvPr>
        </p:nvSpPr>
        <p:spPr>
          <a:xfrm>
            <a:off x="457200" y="400050"/>
            <a:ext cx="82296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67"/>
          <p:cNvSpPr txBox="1"/>
          <p:nvPr>
            <p:ph idx="1" type="body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3" name="Google Shape;43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14" y="0"/>
            <a:ext cx="908937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8"/>
          <p:cNvSpPr txBox="1"/>
          <p:nvPr>
            <p:ph type="title"/>
          </p:nvPr>
        </p:nvSpPr>
        <p:spPr>
          <a:xfrm>
            <a:off x="457200" y="400050"/>
            <a:ext cx="82296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68"/>
          <p:cNvSpPr txBox="1"/>
          <p:nvPr>
            <p:ph idx="1" type="body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0" name="Google Shape;44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" y="528638"/>
            <a:ext cx="9048750" cy="40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9"/>
          <p:cNvSpPr txBox="1"/>
          <p:nvPr>
            <p:ph type="title"/>
          </p:nvPr>
        </p:nvSpPr>
        <p:spPr>
          <a:xfrm>
            <a:off x="457200" y="400050"/>
            <a:ext cx="82296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69"/>
          <p:cNvSpPr txBox="1"/>
          <p:nvPr>
            <p:ph idx="1" type="body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7" name="Google Shape;44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6725"/>
            <a:ext cx="9144000" cy="42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0"/>
          <p:cNvSpPr txBox="1"/>
          <p:nvPr>
            <p:ph type="title"/>
          </p:nvPr>
        </p:nvSpPr>
        <p:spPr>
          <a:xfrm>
            <a:off x="457200" y="400050"/>
            <a:ext cx="82296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try out the data</a:t>
            </a:r>
            <a:endParaRPr/>
          </a:p>
        </p:txBody>
      </p:sp>
      <p:sp>
        <p:nvSpPr>
          <p:cNvPr id="453" name="Google Shape;453;p70"/>
          <p:cNvSpPr txBox="1"/>
          <p:nvPr>
            <p:ph idx="1" type="body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1"/>
          <p:cNvSpPr txBox="1"/>
          <p:nvPr>
            <p:ph type="title"/>
          </p:nvPr>
        </p:nvSpPr>
        <p:spPr>
          <a:xfrm>
            <a:off x="457200" y="400050"/>
            <a:ext cx="82296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</a:rPr>
              <a:t>Data Science Process</a:t>
            </a:r>
            <a:endParaRPr sz="3000">
              <a:solidFill>
                <a:srgbClr val="FF0000"/>
              </a:solidFill>
            </a:endParaRPr>
          </a:p>
        </p:txBody>
      </p:sp>
      <p:sp>
        <p:nvSpPr>
          <p:cNvPr id="459" name="Google Shape;459;p71"/>
          <p:cNvSpPr txBox="1"/>
          <p:nvPr>
            <p:ph idx="1" type="body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Data cleansing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Finding relationship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Checking accuracy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Visualization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2"/>
          <p:cNvSpPr txBox="1"/>
          <p:nvPr>
            <p:ph type="title"/>
          </p:nvPr>
        </p:nvSpPr>
        <p:spPr>
          <a:xfrm>
            <a:off x="457200" y="400050"/>
            <a:ext cx="82296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Cleansing</a:t>
            </a:r>
            <a:endParaRPr/>
          </a:p>
        </p:txBody>
      </p:sp>
      <p:sp>
        <p:nvSpPr>
          <p:cNvPr id="465" name="Google Shape;465;p72"/>
          <p:cNvSpPr txBox="1"/>
          <p:nvPr>
            <p:ph idx="1" type="body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Remove noises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   -Constraints (Max,Min)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   -monotonically increasing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Missing data with resampling/interpolation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   -Upsampling   : Min -&gt; Second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   -Downsampling: Min -&gt; Year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6" name="Google Shape;46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9754" y="473625"/>
            <a:ext cx="3233701" cy="264507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72"/>
          <p:cNvSpPr/>
          <p:nvPr/>
        </p:nvSpPr>
        <p:spPr>
          <a:xfrm>
            <a:off x="7208475" y="814625"/>
            <a:ext cx="861900" cy="1563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3"/>
          <p:cNvSpPr txBox="1"/>
          <p:nvPr>
            <p:ph type="title"/>
          </p:nvPr>
        </p:nvSpPr>
        <p:spPr>
          <a:xfrm>
            <a:off x="457200" y="400050"/>
            <a:ext cx="82296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73"/>
          <p:cNvSpPr txBox="1"/>
          <p:nvPr>
            <p:ph idx="1" type="body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4" name="Google Shape;47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200" y="1830471"/>
            <a:ext cx="4881424" cy="2727876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73"/>
          <p:cNvSpPr txBox="1"/>
          <p:nvPr/>
        </p:nvSpPr>
        <p:spPr>
          <a:xfrm>
            <a:off x="3770000" y="3144825"/>
            <a:ext cx="10419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 hrs lost</a:t>
            </a:r>
            <a:endParaRPr/>
          </a:p>
        </p:txBody>
      </p:sp>
      <p:pic>
        <p:nvPicPr>
          <p:cNvPr id="476" name="Google Shape;476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8200" y="400050"/>
            <a:ext cx="3262976" cy="1835424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73"/>
          <p:cNvSpPr txBox="1"/>
          <p:nvPr/>
        </p:nvSpPr>
        <p:spPr>
          <a:xfrm>
            <a:off x="6535925" y="1598875"/>
            <a:ext cx="54561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Wrong resample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457200" y="400050"/>
            <a:ext cx="8229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9"/>
          <p:cNvSpPr txBox="1"/>
          <p:nvPr>
            <p:ph idx="1" type="body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3339" lvl="0" marL="1828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3" y="582216"/>
            <a:ext cx="6850856" cy="397906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9"/>
          <p:cNvSpPr/>
          <p:nvPr/>
        </p:nvSpPr>
        <p:spPr>
          <a:xfrm>
            <a:off x="0" y="4447000"/>
            <a:ext cx="9218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http://www.snia.org/sites/default/files2/ABDS2012/Tutorials/RobPeglar_Introduction_Analytics%20_Big%20Data_Hadoop.pdf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74"/>
          <p:cNvSpPr txBox="1"/>
          <p:nvPr/>
        </p:nvSpPr>
        <p:spPr>
          <a:xfrm>
            <a:off x="0" y="0"/>
            <a:ext cx="8951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                                            Consumed_active_energy_kW  Consumed_apparent_energy_kVAh  \</a:t>
            </a:r>
            <a:b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Timestamp                                                                       </a:t>
            </a:r>
            <a:b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2018-05-16 14:41:16                     5180.0                         5413.0   </a:t>
            </a:r>
            <a:b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2018-05-16 14:41:46                     5180.0                         5413.0   </a:t>
            </a:r>
            <a:b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2018-05-16 14:42:16                     5180.0                         5413.0   </a:t>
            </a:r>
            <a:b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2018-05-16 14:42:46                     5180.0                         5413.0   </a:t>
            </a:r>
            <a:endParaRPr/>
          </a:p>
        </p:txBody>
      </p:sp>
      <p:sp>
        <p:nvSpPr>
          <p:cNvPr id="484" name="Google Shape;484;p74"/>
          <p:cNvSpPr txBox="1"/>
          <p:nvPr/>
        </p:nvSpPr>
        <p:spPr>
          <a:xfrm>
            <a:off x="0" y="56825"/>
            <a:ext cx="54561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original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85" name="Google Shape;485;p74"/>
          <p:cNvSpPr txBox="1"/>
          <p:nvPr/>
        </p:nvSpPr>
        <p:spPr>
          <a:xfrm>
            <a:off x="-37900" y="1894450"/>
            <a:ext cx="72084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2018-07-06 05:48:00                                5254.000000   </a:t>
            </a:r>
            <a:b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2018-07-06 05:50:00                                5254.000000   </a:t>
            </a:r>
            <a:b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2018-07-06 05:52:00                                5254.000000   </a:t>
            </a:r>
            <a:b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2018-07-06 05:54:00                                5255.000000   </a:t>
            </a:r>
            <a:endParaRPr/>
          </a:p>
        </p:txBody>
      </p:sp>
      <p:sp>
        <p:nvSpPr>
          <p:cNvPr id="486" name="Google Shape;486;p74"/>
          <p:cNvSpPr txBox="1"/>
          <p:nvPr/>
        </p:nvSpPr>
        <p:spPr>
          <a:xfrm>
            <a:off x="0" y="777575"/>
            <a:ext cx="4697400" cy="16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Every 2 m</a:t>
            </a:r>
            <a:endParaRPr/>
          </a:p>
        </p:txBody>
      </p:sp>
      <p:sp>
        <p:nvSpPr>
          <p:cNvPr id="487" name="Google Shape;487;p74"/>
          <p:cNvSpPr txBox="1"/>
          <p:nvPr/>
        </p:nvSpPr>
        <p:spPr>
          <a:xfrm>
            <a:off x="-37900" y="2841725"/>
            <a:ext cx="7663200" cy="22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2018-05-16 17:30:00                     5205.0                         5439.0   </a:t>
            </a:r>
            <a:b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2018-05-16 18:20:00                     5227.0                         5461.0   </a:t>
            </a:r>
            <a:b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2018-05-16 19:10:00                     5248.0                         5483.0   </a:t>
            </a:r>
            <a:b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2018-05-16 20:00:00                     5269.0                         5504.0   </a:t>
            </a:r>
            <a:b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2018-05-16 20:50:00                     5290.0                         5526.0   </a:t>
            </a:r>
            <a:b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2018-05-16 21:40:00                     5312.0                         5549.0   </a:t>
            </a:r>
            <a:endParaRPr/>
          </a:p>
        </p:txBody>
      </p:sp>
      <p:sp>
        <p:nvSpPr>
          <p:cNvPr id="488" name="Google Shape;488;p74"/>
          <p:cNvSpPr txBox="1"/>
          <p:nvPr/>
        </p:nvSpPr>
        <p:spPr>
          <a:xfrm>
            <a:off x="0" y="2951550"/>
            <a:ext cx="40059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Every 50min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9" name="Google Shape;489;p74"/>
          <p:cNvSpPr txBox="1"/>
          <p:nvPr/>
        </p:nvSpPr>
        <p:spPr>
          <a:xfrm>
            <a:off x="5408725" y="13356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https://pandas.pydata.org/pandas-docs/stable/generated/pandas.DataFrame.resample.html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96" name="Google Shape;49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6822" y="66125"/>
            <a:ext cx="624410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6"/>
          <p:cNvSpPr txBox="1"/>
          <p:nvPr>
            <p:ph type="title"/>
          </p:nvPr>
        </p:nvSpPr>
        <p:spPr>
          <a:xfrm>
            <a:off x="0" y="400050"/>
            <a:ext cx="92262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relationships with existing attributes</a:t>
            </a:r>
            <a:endParaRPr/>
          </a:p>
        </p:txBody>
      </p:sp>
      <p:sp>
        <p:nvSpPr>
          <p:cNvPr id="502" name="Google Shape;502;p76"/>
          <p:cNvSpPr txBox="1"/>
          <p:nvPr>
            <p:ph idx="1" type="body"/>
          </p:nvPr>
        </p:nvSpPr>
        <p:spPr>
          <a:xfrm>
            <a:off x="343525" y="1485900"/>
            <a:ext cx="8229600" cy="365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 Some analysis...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7"/>
          <p:cNvSpPr txBox="1"/>
          <p:nvPr>
            <p:ph type="ctrTitle"/>
          </p:nvPr>
        </p:nvSpPr>
        <p:spPr>
          <a:xfrm>
            <a:off x="273808" y="6688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558800" lvl="0" marL="457200" rtl="0" algn="ctr">
              <a:spcBef>
                <a:spcPts val="0"/>
              </a:spcBef>
              <a:spcAft>
                <a:spcPts val="0"/>
              </a:spcAft>
              <a:buSzPts val="5200"/>
              <a:buAutoNum type="arabicPeriod"/>
            </a:pPr>
            <a:r>
              <a:rPr lang="en"/>
              <a:t>Multivariable linear regression</a:t>
            </a:r>
            <a:endParaRPr/>
          </a:p>
        </p:txBody>
      </p:sp>
      <p:sp>
        <p:nvSpPr>
          <p:cNvPr id="508" name="Google Shape;508;p7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Finding </a:t>
            </a:r>
            <a:r>
              <a:rPr lang="en">
                <a:solidFill>
                  <a:srgbClr val="0000FF"/>
                </a:solidFill>
              </a:rPr>
              <a:t>correlation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514" name="Google Shape;514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a mutual relationship between </a:t>
            </a:r>
            <a:r>
              <a:rPr lang="en"/>
              <a:t>quantities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-Sales increases when increase marketing budget?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-Energy usages increase when temperature is high?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-Customer purchases more if there are packages promotions?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etc.</a:t>
            </a:r>
            <a:endParaRPr/>
          </a:p>
        </p:txBody>
      </p:sp>
      <p:sp>
        <p:nvSpPr>
          <p:cNvPr id="515" name="Google Shape;515;p78"/>
          <p:cNvSpPr txBox="1"/>
          <p:nvPr/>
        </p:nvSpPr>
        <p:spPr>
          <a:xfrm>
            <a:off x="74250" y="4031000"/>
            <a:ext cx="8061900" cy="7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https://www.datascience.com/learn-data-science/fundamentals/introduction-to-correlation-python-data-science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correlation</a:t>
            </a:r>
            <a:endParaRPr/>
          </a:p>
        </p:txBody>
      </p:sp>
      <p:sp>
        <p:nvSpPr>
          <p:cNvPr id="521" name="Google Shape;521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a mutual relationship between </a:t>
            </a:r>
            <a:r>
              <a:rPr lang="en"/>
              <a:t>quantities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-Sales increases when increase marketing budget?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-Energy usages increase when temperature is high?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-Customer purchases more if there are packages promotions?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etc.</a:t>
            </a:r>
            <a:endParaRPr/>
          </a:p>
        </p:txBody>
      </p:sp>
      <p:sp>
        <p:nvSpPr>
          <p:cNvPr id="522" name="Google Shape;522;p79"/>
          <p:cNvSpPr txBox="1"/>
          <p:nvPr/>
        </p:nvSpPr>
        <p:spPr>
          <a:xfrm>
            <a:off x="74250" y="4031000"/>
            <a:ext cx="8061900" cy="7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https://www.datascience.com/learn-data-science/fundamentals/introduction-to-correlation-python-data-science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we need correlation?</a:t>
            </a:r>
            <a:endParaRPr/>
          </a:p>
        </p:txBody>
      </p:sp>
      <p:sp>
        <p:nvSpPr>
          <p:cNvPr id="528" name="Google Shape;528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 predict one quantity from another.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Indicate casual relationship.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Basic foundation to other modeling techniques.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of correlations</a:t>
            </a:r>
            <a:endParaRPr/>
          </a:p>
        </p:txBody>
      </p:sp>
      <p:sp>
        <p:nvSpPr>
          <p:cNvPr id="534" name="Google Shape;534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Covariances: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404B5A"/>
                </a:solidFill>
              </a:rPr>
              <a:t>Covariance is a statistical measure of association between two variables </a:t>
            </a:r>
            <a:r>
              <a:rPr i="1" lang="en" sz="1350">
                <a:solidFill>
                  <a:srgbClr val="404B5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1350">
                <a:solidFill>
                  <a:srgbClr val="404B5A"/>
                </a:solidFill>
              </a:rPr>
              <a:t> and </a:t>
            </a:r>
            <a:r>
              <a:rPr i="1" lang="en" sz="1350">
                <a:solidFill>
                  <a:srgbClr val="404B5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" sz="1350">
                <a:solidFill>
                  <a:srgbClr val="404B5A"/>
                </a:solidFill>
              </a:rPr>
              <a:t>.</a:t>
            </a:r>
            <a:endParaRPr sz="1350">
              <a:solidFill>
                <a:srgbClr val="404B5A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404B5A"/>
                </a:solidFill>
              </a:rPr>
              <a:t>Indicate the increase in the same direction.</a:t>
            </a:r>
            <a:endParaRPr sz="1350">
              <a:solidFill>
                <a:srgbClr val="404B5A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404B5A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404B5A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404B5A"/>
                </a:solidFill>
              </a:rPr>
              <a:t>if both variables tend to move in the same direction, we expect the "average" rectangle connecting each point (X_i, Y_i) to the means (X_bar Y_bar) to have a large and positive diagonal vector, </a:t>
            </a:r>
            <a:r>
              <a:rPr lang="en" sz="1350">
                <a:solidFill>
                  <a:srgbClr val="FF0000"/>
                </a:solidFill>
              </a:rPr>
              <a:t>corresponding to a larger positive product in the equation above. </a:t>
            </a:r>
            <a:endParaRPr sz="135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50">
              <a:solidFill>
                <a:srgbClr val="404B5A"/>
              </a:solidFill>
            </a:endParaRPr>
          </a:p>
        </p:txBody>
      </p:sp>
      <p:pic>
        <p:nvPicPr>
          <p:cNvPr id="535" name="Google Shape;53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050" y="2622375"/>
            <a:ext cx="5883500" cy="36345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81"/>
          <p:cNvSpPr txBox="1"/>
          <p:nvPr/>
        </p:nvSpPr>
        <p:spPr>
          <a:xfrm>
            <a:off x="4211325" y="4190125"/>
            <a:ext cx="37233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77777"/>
                </a:solidFill>
                <a:highlight>
                  <a:srgbClr val="FFFFFF"/>
                </a:highlight>
              </a:rPr>
              <a:t>E(X) = ∑X * P(X)</a:t>
            </a:r>
            <a:endParaRPr sz="18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Pearson Correlation Coefficient</a:t>
            </a:r>
            <a:endParaRPr/>
          </a:p>
        </p:txBody>
      </p:sp>
      <p:sp>
        <p:nvSpPr>
          <p:cNvPr id="542" name="Google Shape;542;p82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Pearson correlation measures the linear association between continuous variables.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This coefficient quantifies the degree to which a relationship between two variables can be described by a line.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Developed by Karl Pearson over 120 years ago.</a:t>
            </a:r>
            <a:endParaRPr/>
          </a:p>
        </p:txBody>
      </p:sp>
      <p:pic>
        <p:nvPicPr>
          <p:cNvPr id="543" name="Google Shape;54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1400" y="3171779"/>
            <a:ext cx="4419600" cy="951921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82"/>
          <p:cNvSpPr txBox="1"/>
          <p:nvPr/>
        </p:nvSpPr>
        <p:spPr>
          <a:xfrm>
            <a:off x="710725" y="4220750"/>
            <a:ext cx="318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FF9900"/>
                </a:solidFill>
              </a:rPr>
              <a:t>subtracting their means and re-scaled by a measure of standard deviations.</a:t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545" name="Google Shape;545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950" y="4220750"/>
            <a:ext cx="4143800" cy="7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52" name="Google Shape;55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7123"/>
            <a:ext cx="6725401" cy="25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83"/>
          <p:cNvSpPr txBox="1"/>
          <p:nvPr/>
        </p:nvSpPr>
        <p:spPr>
          <a:xfrm>
            <a:off x="615250" y="4293325"/>
            <a:ext cx="71391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404B5A"/>
                </a:solidFill>
              </a:rPr>
              <a:t>The closer </a:t>
            </a:r>
            <a:r>
              <a:rPr i="1" lang="en" sz="1350">
                <a:solidFill>
                  <a:srgbClr val="404B5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ρ</a:t>
            </a:r>
            <a:r>
              <a:rPr lang="en" sz="1350">
                <a:solidFill>
                  <a:srgbClr val="404B5A"/>
                </a:solidFill>
              </a:rPr>
              <a:t> is to 1, the more an increase in one variable associates with an increase in the other. </a:t>
            </a:r>
            <a:endParaRPr/>
          </a:p>
        </p:txBody>
      </p:sp>
      <p:sp>
        <p:nvSpPr>
          <p:cNvPr id="554" name="Google Shape;554;p83"/>
          <p:cNvSpPr txBox="1"/>
          <p:nvPr/>
        </p:nvSpPr>
        <p:spPr>
          <a:xfrm>
            <a:off x="0" y="0"/>
            <a:ext cx="8019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404B5A"/>
                </a:solidFill>
              </a:rPr>
              <a:t>-</a:t>
            </a:r>
            <a:r>
              <a:rPr lang="en" sz="1350">
                <a:solidFill>
                  <a:srgbClr val="404B5A"/>
                </a:solidFill>
              </a:rPr>
              <a:t>Note that if </a:t>
            </a:r>
            <a:r>
              <a:rPr i="1" lang="en" sz="1350">
                <a:solidFill>
                  <a:srgbClr val="404B5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1350">
                <a:solidFill>
                  <a:srgbClr val="404B5A"/>
                </a:solidFill>
              </a:rPr>
              <a:t> and </a:t>
            </a:r>
            <a:r>
              <a:rPr i="1" lang="en" sz="1350">
                <a:solidFill>
                  <a:srgbClr val="404B5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" sz="1350">
                <a:solidFill>
                  <a:srgbClr val="404B5A"/>
                </a:solidFill>
              </a:rPr>
              <a:t> are independent, then </a:t>
            </a:r>
            <a:r>
              <a:rPr i="1" lang="en" sz="1350">
                <a:solidFill>
                  <a:srgbClr val="404B5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ρ</a:t>
            </a:r>
            <a:r>
              <a:rPr lang="en" sz="1350">
                <a:solidFill>
                  <a:srgbClr val="404B5A"/>
                </a:solidFill>
              </a:rPr>
              <a:t> is close to 0, but not vice versa!</a:t>
            </a:r>
            <a:endParaRPr sz="1350">
              <a:solidFill>
                <a:srgbClr val="404B5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404B5A"/>
                </a:solidFill>
              </a:rPr>
              <a:t>-</a:t>
            </a:r>
            <a:r>
              <a:rPr lang="en" sz="1350">
                <a:solidFill>
                  <a:srgbClr val="404B5A"/>
                </a:solidFill>
              </a:rPr>
              <a:t>correlation does not equal slope</a:t>
            </a:r>
            <a:endParaRPr sz="1350">
              <a:solidFill>
                <a:srgbClr val="404B5A"/>
              </a:solidFill>
            </a:endParaRPr>
          </a:p>
        </p:txBody>
      </p:sp>
      <p:pic>
        <p:nvPicPr>
          <p:cNvPr id="555" name="Google Shape;555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9421" y="2571746"/>
            <a:ext cx="6032425" cy="182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>
            <p:ph type="title"/>
          </p:nvPr>
        </p:nvSpPr>
        <p:spPr>
          <a:xfrm>
            <a:off x="457200" y="400050"/>
            <a:ext cx="8229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Arial"/>
              <a:buNone/>
            </a:pPr>
            <a:r>
              <a:rPr b="0" i="0" lang="en" sz="40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How big?</a:t>
            </a:r>
            <a:endParaRPr b="0" i="0" sz="40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0"/>
          <p:cNvSpPr txBox="1"/>
          <p:nvPr>
            <p:ph idx="1" type="body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ZB = 1000</a:t>
            </a:r>
            <a:r>
              <a:rPr b="0" baseline="3000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bytes = 10</a:t>
            </a:r>
            <a:r>
              <a:rPr b="0" baseline="3000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</a:t>
            </a: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bytes = 1000000000000000000000 bytes = 1000 exabytes = 1 billion tera bytes.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5158" y="1977684"/>
            <a:ext cx="2478881" cy="215026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0"/>
          <p:cNvSpPr/>
          <p:nvPr/>
        </p:nvSpPr>
        <p:spPr>
          <a:xfrm>
            <a:off x="2214546" y="4179105"/>
            <a:ext cx="6572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http://en.wikipedia.org/wiki/Zettabyte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84"/>
          <p:cNvSpPr txBox="1"/>
          <p:nvPr>
            <p:ph type="title"/>
          </p:nvPr>
        </p:nvSpPr>
        <p:spPr>
          <a:xfrm>
            <a:off x="311700" y="466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Spearman’s Correlation Coefficient</a:t>
            </a:r>
            <a:endParaRPr/>
          </a:p>
        </p:txBody>
      </p:sp>
      <p:sp>
        <p:nvSpPr>
          <p:cNvPr id="561" name="Google Shape;561;p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r>
              <a:rPr lang="en"/>
              <a:t>Spearman's correlation is not restricted to linear relationships.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-it measures </a:t>
            </a:r>
            <a:r>
              <a:rPr lang="en">
                <a:solidFill>
                  <a:srgbClr val="FF0000"/>
                </a:solidFill>
              </a:rPr>
              <a:t>monotonic association</a:t>
            </a:r>
            <a:r>
              <a:rPr lang="en"/>
              <a:t> (</a:t>
            </a:r>
            <a:r>
              <a:rPr lang="en">
                <a:solidFill>
                  <a:srgbClr val="FF00FF"/>
                </a:solidFill>
              </a:rPr>
              <a:t>only strictly increasing or decreasing,</a:t>
            </a:r>
            <a:r>
              <a:rPr lang="en"/>
              <a:t> but not mixed) between two variables and relies on </a:t>
            </a:r>
            <a:r>
              <a:rPr lang="en">
                <a:solidFill>
                  <a:srgbClr val="9900FF"/>
                </a:solidFill>
              </a:rPr>
              <a:t>the rank order of values.</a:t>
            </a:r>
            <a:endParaRPr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Spearman's coefficient </a:t>
            </a:r>
            <a:r>
              <a:rPr lang="en">
                <a:solidFill>
                  <a:srgbClr val="4A86E8"/>
                </a:solidFill>
              </a:rPr>
              <a:t>looks at the relative order of values for each variable.</a:t>
            </a:r>
            <a:endParaRPr>
              <a:solidFill>
                <a:srgbClr val="4A86E8"/>
              </a:solidFill>
            </a:endParaRPr>
          </a:p>
        </p:txBody>
      </p:sp>
      <p:pic>
        <p:nvPicPr>
          <p:cNvPr id="562" name="Google Shape;56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0275" y="2896725"/>
            <a:ext cx="4365825" cy="720575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84"/>
          <p:cNvSpPr txBox="1"/>
          <p:nvPr/>
        </p:nvSpPr>
        <p:spPr>
          <a:xfrm>
            <a:off x="615250" y="3977975"/>
            <a:ext cx="5049300" cy="7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404B5A"/>
                </a:solidFill>
              </a:rPr>
              <a:t>Spearman's rank correlation coefficient can be defined as a special case of Pearson </a:t>
            </a:r>
            <a:r>
              <a:rPr i="1" lang="en" sz="1350">
                <a:solidFill>
                  <a:srgbClr val="404B5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ρ</a:t>
            </a:r>
            <a:r>
              <a:rPr lang="en" sz="1350">
                <a:solidFill>
                  <a:srgbClr val="404B5A"/>
                </a:solidFill>
              </a:rPr>
              <a:t> </a:t>
            </a:r>
            <a:r>
              <a:rPr lang="en" sz="1350">
                <a:solidFill>
                  <a:srgbClr val="00FF00"/>
                </a:solidFill>
              </a:rPr>
              <a:t>applied to ranked (sorted) variables.</a:t>
            </a:r>
            <a:r>
              <a:rPr lang="en" sz="1350">
                <a:solidFill>
                  <a:srgbClr val="404B5A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8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FF"/>
                </a:solidFill>
              </a:rPr>
              <a:t> If all ranks are unique</a:t>
            </a:r>
            <a:r>
              <a:rPr lang="en" sz="2400">
                <a:solidFill>
                  <a:srgbClr val="404B5A"/>
                </a:solidFill>
              </a:rPr>
              <a:t> (i.e. there are no ties in ranks),  </a:t>
            </a:r>
            <a:endParaRPr sz="2400">
              <a:solidFill>
                <a:srgbClr val="404B5A"/>
              </a:solidFill>
            </a:endParaRPr>
          </a:p>
          <a:p>
            <a:pPr indent="0" lvl="0" marL="0" rtl="0" algn="l">
              <a:lnSpc>
                <a:spcPct val="188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04B5A"/>
                </a:solidFill>
              </a:rPr>
              <a:t>The simplified version:</a:t>
            </a:r>
            <a:endParaRPr sz="2400">
              <a:solidFill>
                <a:srgbClr val="404B5A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04B5A"/>
                </a:solidFill>
              </a:rPr>
              <a:t>where </a:t>
            </a:r>
            <a:r>
              <a:rPr i="1" lang="en" sz="2400">
                <a:solidFill>
                  <a:srgbClr val="404B5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</a:t>
            </a:r>
            <a:r>
              <a:rPr lang="en" sz="2400">
                <a:solidFill>
                  <a:srgbClr val="404B5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i="1" lang="en" sz="2400">
                <a:solidFill>
                  <a:srgbClr val="404B5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rank</a:t>
            </a:r>
            <a:r>
              <a:rPr lang="en" sz="2400">
                <a:solidFill>
                  <a:srgbClr val="404B5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lang="en" sz="2400">
                <a:solidFill>
                  <a:srgbClr val="404B5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Xi</a:t>
            </a:r>
            <a:r>
              <a:rPr lang="en" sz="2400">
                <a:solidFill>
                  <a:srgbClr val="404B5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- </a:t>
            </a:r>
            <a:r>
              <a:rPr i="1" lang="en" sz="2400">
                <a:solidFill>
                  <a:srgbClr val="404B5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rank</a:t>
            </a:r>
            <a:r>
              <a:rPr lang="en" sz="2400">
                <a:solidFill>
                  <a:srgbClr val="404B5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lang="en" sz="2400">
                <a:solidFill>
                  <a:srgbClr val="404B5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Yi</a:t>
            </a:r>
            <a:r>
              <a:rPr lang="en" sz="2400">
                <a:solidFill>
                  <a:srgbClr val="404B5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" sz="2400">
                <a:solidFill>
                  <a:srgbClr val="404B5A"/>
                </a:solidFill>
              </a:rPr>
              <a:t> ,is the difference between the two ranks of each observation and </a:t>
            </a:r>
            <a:r>
              <a:rPr i="1" lang="en" sz="2400">
                <a:solidFill>
                  <a:srgbClr val="404B5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2400">
                <a:solidFill>
                  <a:srgbClr val="404B5A"/>
                </a:solidFill>
              </a:rPr>
              <a:t> is the number of observations.</a:t>
            </a:r>
            <a:endParaRPr sz="2400"/>
          </a:p>
        </p:txBody>
      </p:sp>
      <p:pic>
        <p:nvPicPr>
          <p:cNvPr id="570" name="Google Shape;57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3775" y="1895475"/>
            <a:ext cx="2728975" cy="80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86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77" name="Google Shape;57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4951"/>
            <a:ext cx="7711926" cy="299705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86"/>
          <p:cNvSpPr txBox="1"/>
          <p:nvPr/>
        </p:nvSpPr>
        <p:spPr>
          <a:xfrm>
            <a:off x="222750" y="3638500"/>
            <a:ext cx="2460900" cy="13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a clear monotonic </a:t>
            </a:r>
            <a:r>
              <a:rPr lang="en"/>
              <a:t>(always increasing) and non-linear relationship.</a:t>
            </a:r>
            <a:endParaRPr/>
          </a:p>
        </p:txBody>
      </p:sp>
      <p:sp>
        <p:nvSpPr>
          <p:cNvPr id="579" name="Google Shape;579;p86"/>
          <p:cNvSpPr txBox="1"/>
          <p:nvPr/>
        </p:nvSpPr>
        <p:spPr>
          <a:xfrm>
            <a:off x="2874750" y="3638500"/>
            <a:ext cx="23127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4B5A"/>
                </a:solidFill>
              </a:rPr>
              <a:t>c</a:t>
            </a:r>
            <a:r>
              <a:rPr lang="en" sz="1100">
                <a:solidFill>
                  <a:srgbClr val="404B5A"/>
                </a:solidFill>
              </a:rPr>
              <a:t>lear groups in</a:t>
            </a:r>
            <a:r>
              <a:rPr i="1" lang="en" sz="1100">
                <a:solidFill>
                  <a:srgbClr val="404B5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X</a:t>
            </a:r>
            <a:r>
              <a:rPr lang="en" sz="1100">
                <a:solidFill>
                  <a:srgbClr val="404B5A"/>
                </a:solidFill>
              </a:rPr>
              <a:t> and a strong, although </a:t>
            </a:r>
            <a:r>
              <a:rPr lang="en" sz="1100">
                <a:solidFill>
                  <a:srgbClr val="00FF00"/>
                </a:solidFill>
              </a:rPr>
              <a:t>non-monotonic, association </a:t>
            </a:r>
            <a:r>
              <a:rPr lang="en" sz="1100">
                <a:solidFill>
                  <a:srgbClr val="404B5A"/>
                </a:solidFill>
              </a:rPr>
              <a:t>for both groups with </a:t>
            </a:r>
            <a:r>
              <a:rPr i="1" lang="en" sz="1100">
                <a:solidFill>
                  <a:srgbClr val="404B5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" sz="1100">
                <a:solidFill>
                  <a:srgbClr val="404B5A"/>
                </a:solidFill>
              </a:rPr>
              <a:t>.</a:t>
            </a:r>
            <a:endParaRPr sz="1100">
              <a:solidFill>
                <a:srgbClr val="404B5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4B5A"/>
                </a:solidFill>
              </a:rPr>
              <a:t> </a:t>
            </a:r>
            <a:r>
              <a:rPr lang="en" sz="1100">
                <a:solidFill>
                  <a:srgbClr val="E06666"/>
                </a:solidFill>
              </a:rPr>
              <a:t>Pearson correlation is almost 0 since the data is very non-linear.</a:t>
            </a:r>
            <a:endParaRPr sz="1100">
              <a:solidFill>
                <a:srgbClr val="E0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4B5A"/>
                </a:solidFill>
              </a:rPr>
              <a:t>Spearman rank correlation shows a weak association since the data is non-monotonic.</a:t>
            </a:r>
            <a:endParaRPr sz="1100">
              <a:solidFill>
                <a:srgbClr val="404B5A"/>
              </a:solidFill>
            </a:endParaRPr>
          </a:p>
        </p:txBody>
      </p:sp>
      <p:sp>
        <p:nvSpPr>
          <p:cNvPr id="580" name="Google Shape;580;p86"/>
          <p:cNvSpPr txBox="1"/>
          <p:nvPr/>
        </p:nvSpPr>
        <p:spPr>
          <a:xfrm>
            <a:off x="5378550" y="3638500"/>
            <a:ext cx="2808900" cy="10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4B5A"/>
                </a:solidFill>
              </a:rPr>
              <a:t>a nearly perfect quadratic relationship centered around 0. H</a:t>
            </a:r>
            <a:r>
              <a:rPr lang="en" sz="1100">
                <a:solidFill>
                  <a:srgbClr val="0000FF"/>
                </a:solidFill>
              </a:rPr>
              <a:t>owever, both correlation coefficients are almost 0 due to the non-monotonic, non-linear, </a:t>
            </a:r>
            <a:r>
              <a:rPr lang="en" sz="1100">
                <a:solidFill>
                  <a:srgbClr val="404B5A"/>
                </a:solidFill>
              </a:rPr>
              <a:t>and symmetric nature of the data.</a:t>
            </a:r>
            <a:endParaRPr sz="11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87"/>
          <p:cNvSpPr txBox="1"/>
          <p:nvPr>
            <p:ph type="title"/>
          </p:nvPr>
        </p:nvSpPr>
        <p:spPr>
          <a:xfrm>
            <a:off x="311700" y="275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F0000"/>
                </a:solidFill>
              </a:rPr>
              <a:t>Kendall's Tau Coefficient</a:t>
            </a:r>
            <a:endParaRPr sz="36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0000"/>
              </a:solidFill>
            </a:endParaRPr>
          </a:p>
        </p:txBody>
      </p:sp>
      <p:sp>
        <p:nvSpPr>
          <p:cNvPr id="586" name="Google Shape;586;p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04B5A"/>
                </a:solidFill>
              </a:rPr>
              <a:t>Kendall's </a:t>
            </a:r>
            <a:r>
              <a:rPr i="1" lang="en">
                <a:solidFill>
                  <a:srgbClr val="404B5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τ</a:t>
            </a:r>
            <a:r>
              <a:rPr lang="en">
                <a:solidFill>
                  <a:srgbClr val="404B5A"/>
                </a:solidFill>
              </a:rPr>
              <a:t> </a:t>
            </a:r>
            <a:r>
              <a:rPr lang="en" u="sng">
                <a:solidFill>
                  <a:srgbClr val="0000FF"/>
                </a:solidFill>
              </a:rPr>
              <a:t>does not t</a:t>
            </a:r>
            <a:r>
              <a:rPr lang="en">
                <a:solidFill>
                  <a:srgbClr val="0000FF"/>
                </a:solidFill>
              </a:rPr>
              <a:t>ake into account the difference between ranks </a:t>
            </a:r>
            <a:r>
              <a:rPr lang="en">
                <a:solidFill>
                  <a:srgbClr val="404B5A"/>
                </a:solidFill>
              </a:rPr>
              <a:t>— </a:t>
            </a:r>
            <a:r>
              <a:rPr lang="en">
                <a:solidFill>
                  <a:srgbClr val="FF00FF"/>
                </a:solidFill>
              </a:rPr>
              <a:t>only </a:t>
            </a:r>
            <a:r>
              <a:rPr lang="en" u="sng">
                <a:solidFill>
                  <a:srgbClr val="FF00FF"/>
                </a:solidFill>
              </a:rPr>
              <a:t>directional agreement</a:t>
            </a:r>
            <a:r>
              <a:rPr lang="en" u="sng">
                <a:solidFill>
                  <a:srgbClr val="404B5A"/>
                </a:solidFill>
              </a:rPr>
              <a:t>.</a:t>
            </a:r>
            <a:r>
              <a:rPr lang="en">
                <a:solidFill>
                  <a:srgbClr val="404B5A"/>
                </a:solidFill>
              </a:rPr>
              <a:t> Therefore, this coefficient is more appropriate for discrete data.</a:t>
            </a:r>
            <a:endParaRPr/>
          </a:p>
        </p:txBody>
      </p:sp>
      <p:pic>
        <p:nvPicPr>
          <p:cNvPr id="587" name="Google Shape;58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300" y="2789875"/>
            <a:ext cx="7330150" cy="65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88"/>
          <p:cNvSpPr txBox="1"/>
          <p:nvPr>
            <p:ph idx="1" type="body"/>
          </p:nvPr>
        </p:nvSpPr>
        <p:spPr>
          <a:xfrm>
            <a:off x="156650" y="313300"/>
            <a:ext cx="8675700" cy="42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04B5A"/>
                </a:solidFill>
              </a:rPr>
              <a:t>Concordant pairs </a:t>
            </a:r>
            <a:r>
              <a:rPr lang="en" sz="2400">
                <a:solidFill>
                  <a:srgbClr val="404B5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lang="en" sz="2400">
                <a:solidFill>
                  <a:srgbClr val="404B5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2400">
                <a:solidFill>
                  <a:srgbClr val="404B5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1, </a:t>
            </a:r>
            <a:r>
              <a:rPr i="1" lang="en" sz="2400">
                <a:solidFill>
                  <a:srgbClr val="404B5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" sz="2400">
                <a:solidFill>
                  <a:srgbClr val="404B5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1), (</a:t>
            </a:r>
            <a:r>
              <a:rPr i="1" lang="en" sz="2400">
                <a:solidFill>
                  <a:srgbClr val="404B5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2400">
                <a:solidFill>
                  <a:srgbClr val="404B5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2, </a:t>
            </a:r>
            <a:r>
              <a:rPr i="1" lang="en" sz="2400">
                <a:solidFill>
                  <a:srgbClr val="404B5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" sz="2400">
                <a:solidFill>
                  <a:srgbClr val="404B5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2)</a:t>
            </a:r>
            <a:r>
              <a:rPr lang="en" sz="2400">
                <a:solidFill>
                  <a:srgbClr val="404B5A"/>
                </a:solidFill>
              </a:rPr>
              <a:t> are pairs of values i</a:t>
            </a:r>
            <a:r>
              <a:rPr lang="en" sz="2400">
                <a:solidFill>
                  <a:srgbClr val="FF00FF"/>
                </a:solidFill>
              </a:rPr>
              <a:t>n which ranks coincide:</a:t>
            </a:r>
            <a:r>
              <a:rPr lang="en" sz="2400">
                <a:solidFill>
                  <a:srgbClr val="404B5A"/>
                </a:solidFill>
              </a:rPr>
              <a:t> </a:t>
            </a:r>
            <a:r>
              <a:rPr i="1" lang="en" sz="2400">
                <a:solidFill>
                  <a:srgbClr val="404B5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2400">
                <a:solidFill>
                  <a:srgbClr val="404B5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1&lt; </a:t>
            </a:r>
            <a:r>
              <a:rPr i="1" lang="en" sz="2400">
                <a:solidFill>
                  <a:srgbClr val="404B5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2400">
                <a:solidFill>
                  <a:srgbClr val="404B5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2400">
                <a:solidFill>
                  <a:srgbClr val="404B5A"/>
                </a:solidFill>
              </a:rPr>
              <a:t> and </a:t>
            </a:r>
            <a:r>
              <a:rPr i="1" lang="en" sz="2400">
                <a:solidFill>
                  <a:srgbClr val="404B5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" sz="2400">
                <a:solidFill>
                  <a:srgbClr val="404B5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&lt; </a:t>
            </a:r>
            <a:r>
              <a:rPr i="1" lang="en" sz="2400">
                <a:solidFill>
                  <a:srgbClr val="404B5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" sz="2400">
                <a:solidFill>
                  <a:srgbClr val="404B5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2400">
                <a:solidFill>
                  <a:srgbClr val="404B5A"/>
                </a:solidFill>
              </a:rPr>
              <a:t> or </a:t>
            </a:r>
            <a:r>
              <a:rPr i="1" lang="en" sz="2400">
                <a:solidFill>
                  <a:srgbClr val="404B5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2400">
                <a:solidFill>
                  <a:srgbClr val="404B5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&gt; </a:t>
            </a:r>
            <a:r>
              <a:rPr i="1" lang="en" sz="2400">
                <a:solidFill>
                  <a:srgbClr val="404B5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2400">
                <a:solidFill>
                  <a:srgbClr val="404B5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2400">
                <a:solidFill>
                  <a:srgbClr val="404B5A"/>
                </a:solidFill>
              </a:rPr>
              <a:t> and </a:t>
            </a:r>
            <a:r>
              <a:rPr i="1" lang="en" sz="2400">
                <a:solidFill>
                  <a:srgbClr val="404B5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" sz="2400">
                <a:solidFill>
                  <a:srgbClr val="404B5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&gt; </a:t>
            </a:r>
            <a:r>
              <a:rPr i="1" lang="en" sz="2400">
                <a:solidFill>
                  <a:srgbClr val="404B5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" sz="2400">
                <a:solidFill>
                  <a:srgbClr val="404B5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2400">
                <a:solidFill>
                  <a:srgbClr val="404B5A"/>
                </a:solidFill>
              </a:rPr>
              <a:t>. </a:t>
            </a:r>
            <a:endParaRPr sz="2400">
              <a:solidFill>
                <a:srgbClr val="404B5A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04B5A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04B5A"/>
                </a:solidFill>
              </a:rPr>
              <a:t>Here (4,6) and (5,9) in rows d and e is a concordant pair.</a:t>
            </a:r>
            <a:endParaRPr sz="2400">
              <a:solidFill>
                <a:srgbClr val="404B5A"/>
              </a:solidFill>
            </a:endParaRPr>
          </a:p>
        </p:txBody>
      </p:sp>
      <p:sp>
        <p:nvSpPr>
          <p:cNvPr id="594" name="Google Shape;594;p88"/>
          <p:cNvSpPr txBox="1"/>
          <p:nvPr/>
        </p:nvSpPr>
        <p:spPr>
          <a:xfrm>
            <a:off x="7388700" y="1138400"/>
            <a:ext cx="1845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905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404B5A"/>
                </a:solidFill>
                <a:latin typeface="Verdana"/>
                <a:ea typeface="Verdana"/>
                <a:cs typeface="Verdana"/>
                <a:sym typeface="Verdana"/>
              </a:rPr>
              <a:t>|  | X    | Y  |</a:t>
            </a:r>
            <a:br>
              <a:rPr lang="en" sz="1350">
                <a:solidFill>
                  <a:srgbClr val="404B5A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350">
                <a:solidFill>
                  <a:srgbClr val="404B5A"/>
                </a:solidFill>
                <a:latin typeface="Verdana"/>
                <a:ea typeface="Verdana"/>
                <a:cs typeface="Verdana"/>
                <a:sym typeface="Verdana"/>
              </a:rPr>
              <a:t>|--|------|----|</a:t>
            </a:r>
            <a:br>
              <a:rPr lang="en" sz="1350">
                <a:solidFill>
                  <a:srgbClr val="404B5A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350">
                <a:solidFill>
                  <a:srgbClr val="404B5A"/>
                </a:solidFill>
                <a:latin typeface="Verdana"/>
                <a:ea typeface="Verdana"/>
                <a:cs typeface="Verdana"/>
                <a:sym typeface="Verdana"/>
              </a:rPr>
              <a:t>|a | 1    | 7  |</a:t>
            </a:r>
            <a:br>
              <a:rPr lang="en" sz="1350">
                <a:solidFill>
                  <a:srgbClr val="404B5A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350">
                <a:solidFill>
                  <a:srgbClr val="404B5A"/>
                </a:solidFill>
                <a:latin typeface="Verdana"/>
                <a:ea typeface="Verdana"/>
                <a:cs typeface="Verdana"/>
                <a:sym typeface="Verdana"/>
              </a:rPr>
              <a:t>|b | 2    | 5  |</a:t>
            </a:r>
            <a:br>
              <a:rPr lang="en" sz="1350">
                <a:solidFill>
                  <a:srgbClr val="404B5A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350">
                <a:solidFill>
                  <a:srgbClr val="404B5A"/>
                </a:solidFill>
                <a:latin typeface="Verdana"/>
                <a:ea typeface="Verdana"/>
                <a:cs typeface="Verdana"/>
                <a:sym typeface="Verdana"/>
              </a:rPr>
              <a:t>|c | 3    | 1  |</a:t>
            </a:r>
            <a:br>
              <a:rPr lang="en" sz="1350">
                <a:solidFill>
                  <a:srgbClr val="404B5A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350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|d | 4    | 6  |</a:t>
            </a:r>
            <a:br>
              <a:rPr lang="en" sz="1350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350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|e | 5    | 9  |</a:t>
            </a:r>
            <a:endParaRPr sz="1350">
              <a:solidFill>
                <a:srgbClr val="FF00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95" name="Google Shape;595;p88"/>
          <p:cNvSpPr txBox="1"/>
          <p:nvPr/>
        </p:nvSpPr>
        <p:spPr>
          <a:xfrm>
            <a:off x="53025" y="1829250"/>
            <a:ext cx="6895200" cy="14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04B5A"/>
                </a:solidFill>
              </a:rPr>
              <a:t>To calculate the numerator of </a:t>
            </a:r>
            <a:r>
              <a:rPr i="1" lang="en" sz="1800">
                <a:solidFill>
                  <a:srgbClr val="404B5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τ</a:t>
            </a:r>
            <a:r>
              <a:rPr lang="en" sz="1800">
                <a:solidFill>
                  <a:srgbClr val="404B5A"/>
                </a:solidFill>
              </a:rPr>
              <a:t>, we compare all possible pairs in the dataset and count number of concordant pairs; 6 in this case:</a:t>
            </a:r>
            <a:endParaRPr sz="1800"/>
          </a:p>
        </p:txBody>
      </p:sp>
      <p:sp>
        <p:nvSpPr>
          <p:cNvPr id="596" name="Google Shape;596;p88"/>
          <p:cNvSpPr txBox="1"/>
          <p:nvPr/>
        </p:nvSpPr>
        <p:spPr>
          <a:xfrm>
            <a:off x="4211325" y="2884200"/>
            <a:ext cx="2736900" cy="22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B5A"/>
              </a:buClr>
              <a:buSzPts val="1100"/>
              <a:buChar char="●"/>
            </a:pPr>
            <a:r>
              <a:rPr lang="en" sz="1100">
                <a:solidFill>
                  <a:srgbClr val="404B5A"/>
                </a:solidFill>
              </a:rPr>
              <a:t>(1,7) and (5,9)</a:t>
            </a:r>
            <a:endParaRPr sz="1100">
              <a:solidFill>
                <a:srgbClr val="404B5A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B5A"/>
              </a:buClr>
              <a:buSzPts val="1100"/>
              <a:buChar char="●"/>
            </a:pPr>
            <a:r>
              <a:rPr lang="en" sz="1100">
                <a:solidFill>
                  <a:srgbClr val="404B5A"/>
                </a:solidFill>
              </a:rPr>
              <a:t>(2,5) and (4,6)</a:t>
            </a:r>
            <a:endParaRPr sz="1100">
              <a:solidFill>
                <a:srgbClr val="404B5A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B5A"/>
              </a:buClr>
              <a:buSzPts val="1100"/>
              <a:buChar char="●"/>
            </a:pPr>
            <a:r>
              <a:rPr lang="en" sz="1100">
                <a:solidFill>
                  <a:srgbClr val="404B5A"/>
                </a:solidFill>
              </a:rPr>
              <a:t>(2,5) and (5,9)</a:t>
            </a:r>
            <a:endParaRPr sz="1100">
              <a:solidFill>
                <a:srgbClr val="404B5A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B5A"/>
              </a:buClr>
              <a:buSzPts val="1100"/>
              <a:buChar char="●"/>
            </a:pPr>
            <a:r>
              <a:rPr lang="en" sz="1100">
                <a:solidFill>
                  <a:srgbClr val="404B5A"/>
                </a:solidFill>
              </a:rPr>
              <a:t>(3,1) and (4,6)</a:t>
            </a:r>
            <a:endParaRPr sz="1100">
              <a:solidFill>
                <a:srgbClr val="404B5A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B5A"/>
              </a:buClr>
              <a:buSzPts val="1100"/>
              <a:buChar char="●"/>
            </a:pPr>
            <a:r>
              <a:rPr lang="en" sz="1100">
                <a:solidFill>
                  <a:srgbClr val="404B5A"/>
                </a:solidFill>
              </a:rPr>
              <a:t>(3,1) and (5,9)</a:t>
            </a:r>
            <a:endParaRPr sz="1100">
              <a:solidFill>
                <a:srgbClr val="404B5A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B5A"/>
              </a:buClr>
              <a:buSzPts val="1100"/>
              <a:buChar char="●"/>
            </a:pPr>
            <a:r>
              <a:rPr lang="en" sz="1100">
                <a:solidFill>
                  <a:srgbClr val="404B5A"/>
                </a:solidFill>
              </a:rPr>
              <a:t>(4,6) and (5,9)</a:t>
            </a:r>
            <a:endParaRPr sz="1100">
              <a:solidFill>
                <a:srgbClr val="404B5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4B5A"/>
                </a:solidFill>
              </a:rPr>
              <a:t>Discordant pair</a:t>
            </a:r>
            <a:endParaRPr sz="1100">
              <a:solidFill>
                <a:srgbClr val="404B5A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B5A"/>
              </a:buClr>
              <a:buSzPts val="1100"/>
              <a:buChar char="●"/>
            </a:pPr>
            <a:r>
              <a:rPr lang="en" sz="1100">
                <a:solidFill>
                  <a:srgbClr val="404B5A"/>
                </a:solidFill>
              </a:rPr>
              <a:t>(1,7) and (2,5)</a:t>
            </a:r>
            <a:endParaRPr sz="1100">
              <a:solidFill>
                <a:srgbClr val="404B5A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B5A"/>
              </a:buClr>
              <a:buSzPts val="1100"/>
              <a:buChar char="●"/>
            </a:pPr>
            <a:r>
              <a:rPr lang="en" sz="1100">
                <a:solidFill>
                  <a:srgbClr val="404B5A"/>
                </a:solidFill>
              </a:rPr>
              <a:t>(1,7) and (3,1)</a:t>
            </a:r>
            <a:endParaRPr sz="1100">
              <a:solidFill>
                <a:srgbClr val="404B5A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B5A"/>
              </a:buClr>
              <a:buSzPts val="1100"/>
              <a:buChar char="●"/>
            </a:pPr>
            <a:r>
              <a:rPr lang="en" sz="1100">
                <a:solidFill>
                  <a:srgbClr val="404B5A"/>
                </a:solidFill>
              </a:rPr>
              <a:t>(1,7) and (4,6)</a:t>
            </a:r>
            <a:endParaRPr sz="1100">
              <a:solidFill>
                <a:srgbClr val="404B5A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B5A"/>
              </a:buClr>
              <a:buSzPts val="1100"/>
              <a:buChar char="●"/>
            </a:pPr>
            <a:r>
              <a:rPr lang="en" sz="1100">
                <a:solidFill>
                  <a:srgbClr val="404B5A"/>
                </a:solidFill>
              </a:rPr>
              <a:t>(2,5) and (3,1)</a:t>
            </a:r>
            <a:endParaRPr sz="1100">
              <a:solidFill>
                <a:srgbClr val="404B5A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04B5A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89"/>
          <p:cNvSpPr txBox="1"/>
          <p:nvPr>
            <p:ph idx="1" type="body"/>
          </p:nvPr>
        </p:nvSpPr>
        <p:spPr>
          <a:xfrm>
            <a:off x="142000" y="96973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Visualization of relation</a:t>
            </a:r>
            <a:endParaRPr/>
          </a:p>
        </p:txBody>
      </p:sp>
      <p:pic>
        <p:nvPicPr>
          <p:cNvPr id="603" name="Google Shape;60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2650" y="724638"/>
            <a:ext cx="4687899" cy="390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09" name="Google Shape;60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1567"/>
            <a:ext cx="9144000" cy="3680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20 features from correlation</a:t>
            </a:r>
            <a:endParaRPr/>
          </a:p>
        </p:txBody>
      </p:sp>
      <p:sp>
        <p:nvSpPr>
          <p:cNvPr id="615" name="Google Shape;615;p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91"/>
          <p:cNvSpPr txBox="1"/>
          <p:nvPr/>
        </p:nvSpPr>
        <p:spPr>
          <a:xfrm>
            <a:off x="120450" y="1392025"/>
            <a:ext cx="8903100" cy="29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Consumed_apparent_energy_kVAh                 0.981747</a:t>
            </a:r>
            <a:b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Consumed_inductive_reactive_energy_kvarhL     0.528266</a:t>
            </a:r>
            <a:b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Consumed_capacitive_reactive_energy_kvarhC    0.068560</a:t>
            </a:r>
            <a:b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L2_voltage__THD                               0.067717</a:t>
            </a:r>
            <a:b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Cos_L1                                        0.052542</a:t>
            </a:r>
            <a:b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L2_current__THD                               0.050298</a:t>
            </a:r>
            <a:b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L1_current__THD                               0.047905</a:t>
            </a:r>
            <a:b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Consumed_CO2_emissions                        0.039708</a:t>
            </a:r>
            <a:b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Consumed_capacitive_reactive_energy_varhC     0.039587</a:t>
            </a:r>
            <a:b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L1_Power_Factor                               0.035377</a:t>
            </a:r>
            <a:b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Threephase_Cos                                0.034699</a:t>
            </a:r>
            <a:b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L1_Capacitive_Power                           0.031062</a:t>
            </a:r>
            <a:b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L3_Phase_voltage                              0.027613</a:t>
            </a:r>
            <a:b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Capacitive_Threephase_Powe                    0.026782</a:t>
            </a:r>
            <a:b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Cos_L2                                        0.026488</a:t>
            </a:r>
            <a:b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Cos_L3                                        0.024519</a:t>
            </a:r>
            <a:b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L3Power_Factor                                0.024410</a:t>
            </a:r>
            <a:b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L3_Apparent_Power                             0.023013</a:t>
            </a:r>
            <a:b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Maximum_demand_I_L3                           0.021808</a:t>
            </a:r>
            <a:b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L2_Power_Factor                               0.021571</a:t>
            </a:r>
            <a:endParaRPr sz="12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23" name="Google Shape;62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492" y="0"/>
            <a:ext cx="613901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92"/>
          <p:cNvSpPr txBox="1"/>
          <p:nvPr/>
        </p:nvSpPr>
        <p:spPr>
          <a:xfrm>
            <a:off x="39175" y="1605700"/>
            <a:ext cx="73314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regression1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31" name="Google Shape;631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5278" y="0"/>
            <a:ext cx="615344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93"/>
          <p:cNvSpPr txBox="1"/>
          <p:nvPr/>
        </p:nvSpPr>
        <p:spPr>
          <a:xfrm>
            <a:off x="26100" y="1514325"/>
            <a:ext cx="73314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regression2-- clean data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50" y="681550"/>
            <a:ext cx="8966299" cy="38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39" name="Google Shape;639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492" y="0"/>
            <a:ext cx="613901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94"/>
          <p:cNvSpPr txBox="1"/>
          <p:nvPr/>
        </p:nvSpPr>
        <p:spPr>
          <a:xfrm>
            <a:off x="0" y="287200"/>
            <a:ext cx="72192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3810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7F7F7"/>
                </a:highlight>
              </a:rPr>
              <a:t>cols = [</a:t>
            </a:r>
            <a:r>
              <a:rPr lang="en" sz="1100">
                <a:solidFill>
                  <a:srgbClr val="AA1111"/>
                </a:solidFill>
                <a:highlight>
                  <a:srgbClr val="F7F7F7"/>
                </a:highlight>
              </a:rPr>
              <a:t>'Consumed_apparent_energy_kVAh'</a:t>
            </a:r>
            <a:r>
              <a:rPr lang="en" sz="1100">
                <a:solidFill>
                  <a:schemeClr val="dk1"/>
                </a:solidFill>
                <a:highlight>
                  <a:srgbClr val="F7F7F7"/>
                </a:highlight>
              </a:rPr>
              <a:t>, </a:t>
            </a:r>
            <a:r>
              <a:rPr lang="en" sz="1100">
                <a:solidFill>
                  <a:srgbClr val="AA1111"/>
                </a:solidFill>
                <a:highlight>
                  <a:srgbClr val="F7F7F7"/>
                </a:highlight>
              </a:rPr>
              <a:t>'Consumed_inductive_reactive_energy_kvarhL'</a:t>
            </a:r>
            <a:r>
              <a:rPr lang="en" sz="1100">
                <a:solidFill>
                  <a:schemeClr val="dk1"/>
                </a:solidFill>
                <a:highlight>
                  <a:srgbClr val="F7F7F7"/>
                </a:highlight>
              </a:rPr>
              <a:t>,</a:t>
            </a:r>
            <a:r>
              <a:rPr lang="en" sz="1100">
                <a:solidFill>
                  <a:srgbClr val="AA1111"/>
                </a:solidFill>
                <a:highlight>
                  <a:srgbClr val="F7F7F7"/>
                </a:highlight>
              </a:rPr>
              <a:t>'Consumed_capacitive_reactive_energy_kvarhC'</a:t>
            </a:r>
            <a:r>
              <a:rPr lang="en" sz="1100">
                <a:solidFill>
                  <a:schemeClr val="dk1"/>
                </a:solidFill>
                <a:highlight>
                  <a:srgbClr val="F7F7F7"/>
                </a:highlight>
              </a:rPr>
              <a:t>]</a:t>
            </a:r>
            <a:endParaRPr sz="1100">
              <a:solidFill>
                <a:schemeClr val="dk1"/>
              </a:solidFill>
              <a:highlight>
                <a:srgbClr val="F7F7F7"/>
              </a:highlight>
            </a:endParaRPr>
          </a:p>
        </p:txBody>
      </p:sp>
      <p:sp>
        <p:nvSpPr>
          <p:cNvPr id="641" name="Google Shape;641;p94"/>
          <p:cNvSpPr txBox="1"/>
          <p:nvPr/>
        </p:nvSpPr>
        <p:spPr>
          <a:xfrm>
            <a:off x="156650" y="1762375"/>
            <a:ext cx="73314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regression3- clean+resampling</a:t>
            </a:r>
            <a:endParaRPr/>
          </a:p>
        </p:txBody>
      </p:sp>
      <p:sp>
        <p:nvSpPr>
          <p:cNvPr id="642" name="Google Shape;642;p94"/>
          <p:cNvSpPr txBox="1"/>
          <p:nvPr/>
        </p:nvSpPr>
        <p:spPr>
          <a:xfrm>
            <a:off x="-56100" y="3362325"/>
            <a:ext cx="18315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Resampling with multicolumn</a:t>
            </a:r>
            <a:endParaRPr b="1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9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Autoregression</a:t>
            </a:r>
            <a:endParaRPr/>
          </a:p>
        </p:txBody>
      </p:sp>
      <p:sp>
        <p:nvSpPr>
          <p:cNvPr id="648" name="Google Shape;648;p9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Autoregression</a:t>
            </a:r>
            <a:endParaRPr/>
          </a:p>
        </p:txBody>
      </p:sp>
      <p:sp>
        <p:nvSpPr>
          <p:cNvPr id="654" name="Google Shape;654;p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 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Predict x(t+1) from </a:t>
            </a:r>
            <a:r>
              <a:rPr lang="en"/>
              <a:t>x(t-2), x(t-1), x(t)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--Finding </a:t>
            </a:r>
            <a:r>
              <a:rPr lang="en">
                <a:solidFill>
                  <a:srgbClr val="0000FF"/>
                </a:solidFill>
              </a:rPr>
              <a:t>autocorrelation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Autocorrelation</a:t>
            </a:r>
            <a:endParaRPr/>
          </a:p>
        </p:txBody>
      </p:sp>
      <p:sp>
        <p:nvSpPr>
          <p:cNvPr id="660" name="Google Shape;660;p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61" name="Google Shape;661;p97"/>
          <p:cNvGraphicFramePr/>
          <p:nvPr/>
        </p:nvGraphicFramePr>
        <p:xfrm>
          <a:off x="792075" y="1422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{D55B8CD7-C9DD-4E58-942A-E402027E17A1}</a:tableStyleId>
              </a:tblPr>
              <a:tblGrid>
                <a:gridCol w="923925"/>
                <a:gridCol w="885825"/>
                <a:gridCol w="923925"/>
              </a:tblGrid>
              <a:tr h="285750">
                <a:tc>
                  <a:txBody>
                    <a:bodyPr>
                      <a:noAutofit/>
                    </a:bodyPr>
                    <a:lstStyle/>
                    <a:p>
                      <a:pPr indent="0" lvl="0" marL="38100" marR="381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TH SarabunPSK"/>
                          <a:ea typeface="TH SarabunPSK"/>
                          <a:cs typeface="TH SarabunPSK"/>
                          <a:sym typeface="TH SarabunPSK"/>
                        </a:rPr>
                        <a:t> </a:t>
                      </a:r>
                      <a:endParaRPr b="1" sz="1600">
                        <a:latin typeface="TH SarabunPSK"/>
                        <a:ea typeface="TH SarabunPSK"/>
                        <a:cs typeface="TH SarabunPSK"/>
                        <a:sym typeface="TH SarabunPS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8100" marR="381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TH SarabunPSK"/>
                          <a:ea typeface="TH SarabunPSK"/>
                          <a:cs typeface="TH SarabunPSK"/>
                          <a:sym typeface="TH SarabunPSK"/>
                        </a:rPr>
                        <a:t>X(t-1) </a:t>
                      </a:r>
                      <a:endParaRPr b="1" sz="1600">
                        <a:latin typeface="TH SarabunPSK"/>
                        <a:ea typeface="TH SarabunPSK"/>
                        <a:cs typeface="TH SarabunPSK"/>
                        <a:sym typeface="TH SarabunPS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8100" marR="381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TH SarabunPSK"/>
                          <a:ea typeface="TH SarabunPSK"/>
                          <a:cs typeface="TH SarabunPSK"/>
                          <a:sym typeface="TH SarabunPSK"/>
                        </a:rPr>
                        <a:t>X(t+1) </a:t>
                      </a:r>
                      <a:endParaRPr b="1" sz="1600">
                        <a:latin typeface="TH SarabunPSK"/>
                        <a:ea typeface="TH SarabunPSK"/>
                        <a:cs typeface="TH SarabunPSK"/>
                        <a:sym typeface="TH SarabunPS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>
                      <a:noAutofit/>
                    </a:bodyPr>
                    <a:lstStyle/>
                    <a:p>
                      <a:pPr indent="0" lvl="0" marL="38100" marR="381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TH SarabunPSK"/>
                          <a:ea typeface="TH SarabunPSK"/>
                          <a:cs typeface="TH SarabunPSK"/>
                          <a:sym typeface="TH SarabunPSK"/>
                        </a:rPr>
                        <a:t>X(t-1) </a:t>
                      </a:r>
                      <a:endParaRPr b="1" sz="1600">
                        <a:latin typeface="TH SarabunPSK"/>
                        <a:ea typeface="TH SarabunPSK"/>
                        <a:cs typeface="TH SarabunPSK"/>
                        <a:sym typeface="TH SarabunPS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8100" marR="381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H SarabunPSK"/>
                          <a:ea typeface="TH SarabunPSK"/>
                          <a:cs typeface="TH SarabunPSK"/>
                          <a:sym typeface="TH SarabunPSK"/>
                        </a:rPr>
                        <a:t>1.0 </a:t>
                      </a:r>
                      <a:endParaRPr sz="1600">
                        <a:latin typeface="TH SarabunPSK"/>
                        <a:ea typeface="TH SarabunPSK"/>
                        <a:cs typeface="TH SarabunPSK"/>
                        <a:sym typeface="TH SarabunPS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8100" marR="381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H SarabunPSK"/>
                          <a:ea typeface="TH SarabunPSK"/>
                          <a:cs typeface="TH SarabunPSK"/>
                          <a:sym typeface="TH SarabunPSK"/>
                        </a:rPr>
                        <a:t>1.0 </a:t>
                      </a:r>
                      <a:endParaRPr sz="1600">
                        <a:latin typeface="TH SarabunPSK"/>
                        <a:ea typeface="TH SarabunPSK"/>
                        <a:cs typeface="TH SarabunPSK"/>
                        <a:sym typeface="TH SarabunPS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>
                      <a:noAutofit/>
                    </a:bodyPr>
                    <a:lstStyle/>
                    <a:p>
                      <a:pPr indent="0" lvl="0" marL="38100" marR="381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TH SarabunPSK"/>
                          <a:ea typeface="TH SarabunPSK"/>
                          <a:cs typeface="TH SarabunPSK"/>
                          <a:sym typeface="TH SarabunPSK"/>
                        </a:rPr>
                        <a:t>X(t+1) </a:t>
                      </a:r>
                      <a:endParaRPr b="1" sz="1600">
                        <a:latin typeface="TH SarabunPSK"/>
                        <a:ea typeface="TH SarabunPSK"/>
                        <a:cs typeface="TH SarabunPSK"/>
                        <a:sym typeface="TH SarabunPS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8100" marR="381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H SarabunPSK"/>
                          <a:ea typeface="TH SarabunPSK"/>
                          <a:cs typeface="TH SarabunPSK"/>
                          <a:sym typeface="TH SarabunPSK"/>
                        </a:rPr>
                        <a:t>1.0 </a:t>
                      </a:r>
                      <a:endParaRPr sz="1600">
                        <a:latin typeface="TH SarabunPSK"/>
                        <a:ea typeface="TH SarabunPSK"/>
                        <a:cs typeface="TH SarabunPSK"/>
                        <a:sym typeface="TH SarabunPS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38100" marR="381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H SarabunPSK"/>
                          <a:ea typeface="TH SarabunPSK"/>
                          <a:cs typeface="TH SarabunPSK"/>
                          <a:sym typeface="TH SarabunPSK"/>
                        </a:rPr>
                        <a:t>1.0 </a:t>
                      </a:r>
                      <a:endParaRPr sz="1600">
                        <a:latin typeface="TH SarabunPSK"/>
                        <a:ea typeface="TH SarabunPSK"/>
                        <a:cs typeface="TH SarabunPSK"/>
                        <a:sym typeface="TH SarabunPS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4C6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662" name="Google Shape;662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500" y="1394838"/>
            <a:ext cx="3917775" cy="2931669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97"/>
          <p:cNvSpPr txBox="1"/>
          <p:nvPr/>
        </p:nvSpPr>
        <p:spPr>
          <a:xfrm>
            <a:off x="665800" y="3067825"/>
            <a:ext cx="35901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good!</a:t>
            </a:r>
            <a:endParaRPr sz="2400"/>
          </a:p>
        </p:txBody>
      </p:sp>
      <p:sp>
        <p:nvSpPr>
          <p:cNvPr id="664" name="Google Shape;664;p97"/>
          <p:cNvSpPr txBox="1"/>
          <p:nvPr/>
        </p:nvSpPr>
        <p:spPr>
          <a:xfrm>
            <a:off x="5613475" y="4360225"/>
            <a:ext cx="73314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Lag=31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Stationary analysis</a:t>
            </a:r>
            <a:endParaRPr/>
          </a:p>
        </p:txBody>
      </p:sp>
      <p:sp>
        <p:nvSpPr>
          <p:cNvPr id="670" name="Google Shape;670;p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-Testing whether the data is stationary. It has the constant average/moving average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-Use Dickey Fuller test  </a:t>
            </a:r>
            <a:endParaRPr/>
          </a:p>
        </p:txBody>
      </p:sp>
      <p:sp>
        <p:nvSpPr>
          <p:cNvPr id="671" name="Google Shape;671;p98"/>
          <p:cNvSpPr txBox="1"/>
          <p:nvPr/>
        </p:nvSpPr>
        <p:spPr>
          <a:xfrm>
            <a:off x="3655275" y="1684050"/>
            <a:ext cx="5247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Results of Dickey-Fuller Test: 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Test Statistic                	</a:t>
            </a:r>
            <a:r>
              <a:rPr b="1"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-0.061172 </a:t>
            </a:r>
            <a:endParaRPr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p-value                        	0.953171 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#Lags Used                    	55.000000 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Number of Observations Used	45332.000000 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Critical Value (5%)           	</a:t>
            </a:r>
            <a:r>
              <a:rPr b="1"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-2.861604 </a:t>
            </a:r>
            <a:endParaRPr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Critical Value (1%)           	</a:t>
            </a:r>
            <a:r>
              <a:rPr b="1"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-3.430494 </a:t>
            </a:r>
            <a:endParaRPr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Critical Value (10%)          	-2.566804 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72" name="Google Shape;672;p98"/>
          <p:cNvSpPr txBox="1"/>
          <p:nvPr/>
        </p:nvSpPr>
        <p:spPr>
          <a:xfrm>
            <a:off x="195825" y="3642225"/>
            <a:ext cx="309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Test statistics </a:t>
            </a:r>
            <a:r>
              <a:rPr lang="en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-0.061172 </a:t>
            </a:r>
            <a:r>
              <a:rPr lang="en">
                <a:solidFill>
                  <a:srgbClr val="FF0000"/>
                </a:solidFill>
              </a:rPr>
              <a:t>should be less than Critical Value (1%)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79" name="Google Shape;679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775" y="1620950"/>
            <a:ext cx="4652850" cy="217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717104"/>
            <a:ext cx="4192875" cy="2081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Solving non-stationary</a:t>
            </a:r>
            <a:endParaRPr/>
          </a:p>
        </p:txBody>
      </p:sp>
      <p:sp>
        <p:nvSpPr>
          <p:cNvPr id="686" name="Google Shape;686;p100"/>
          <p:cNvSpPr txBox="1"/>
          <p:nvPr>
            <p:ph idx="1" type="body"/>
          </p:nvPr>
        </p:nvSpPr>
        <p:spPr>
          <a:xfrm>
            <a:off x="311700" y="7111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-Take difference (first order diff : with prev value)</a:t>
            </a:r>
            <a:endParaRPr/>
          </a:p>
        </p:txBody>
      </p:sp>
      <p:pic>
        <p:nvPicPr>
          <p:cNvPr id="687" name="Google Shape;687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525" y="1366475"/>
            <a:ext cx="6596801" cy="310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1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101"/>
          <p:cNvSpPr txBox="1"/>
          <p:nvPr/>
        </p:nvSpPr>
        <p:spPr>
          <a:xfrm>
            <a:off x="1804500" y="998700"/>
            <a:ext cx="5535000" cy="3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Test Statistic            	</a:t>
            </a:r>
            <a:r>
              <a:rPr lang="en" sz="1600">
                <a:solidFill>
                  <a:srgbClr val="FF0000"/>
                </a:solidFill>
              </a:rPr>
              <a:t>-8.922295e+00 </a:t>
            </a:r>
            <a:endParaRPr sz="16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p-value                    	1.033276e-14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#Lags Used                 	5.500000e+01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Number of Observations Used	4.389300e+04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Critical Value (5%)       	</a:t>
            </a:r>
            <a:r>
              <a:rPr lang="en" sz="1600">
                <a:solidFill>
                  <a:srgbClr val="FF0000"/>
                </a:solidFill>
              </a:rPr>
              <a:t>-2.861606e+00 </a:t>
            </a:r>
            <a:endParaRPr sz="16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Critical Value (1%)       	</a:t>
            </a:r>
            <a:r>
              <a:rPr lang="en" sz="1600">
                <a:solidFill>
                  <a:srgbClr val="FF0000"/>
                </a:solidFill>
              </a:rPr>
              <a:t>-3.430499e+00 </a:t>
            </a:r>
            <a:endParaRPr sz="16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Critical Value (10%)      	-2.566805e+00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695" name="Google Shape;695;p101"/>
          <p:cNvSpPr txBox="1"/>
          <p:nvPr/>
        </p:nvSpPr>
        <p:spPr>
          <a:xfrm>
            <a:off x="2362875" y="4073025"/>
            <a:ext cx="73314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Better!!</a:t>
            </a:r>
            <a:endParaRPr sz="24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1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02" name="Google Shape;702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5525" y="1017725"/>
            <a:ext cx="5072664" cy="381635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102"/>
          <p:cNvSpPr txBox="1"/>
          <p:nvPr/>
        </p:nvSpPr>
        <p:spPr>
          <a:xfrm>
            <a:off x="0" y="1017725"/>
            <a:ext cx="73314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Prediction with autoregression</a:t>
            </a:r>
            <a:endParaRPr sz="24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03"/>
          <p:cNvSpPr txBox="1"/>
          <p:nvPr>
            <p:ph type="title"/>
          </p:nvPr>
        </p:nvSpPr>
        <p:spPr>
          <a:xfrm>
            <a:off x="311700" y="377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https://cocalc.com/projects/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1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 Jupyter project: jupyter lab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git clone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https://github.com/cchantra/datascience_tutorial.git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Or goto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https://github.com/cchantra/datascience_tutorial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Download each file to your desktop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And run jupyter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title"/>
          </p:nvPr>
        </p:nvSpPr>
        <p:spPr>
          <a:xfrm>
            <a:off x="457200" y="400050"/>
            <a:ext cx="8229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Processing big data: Differences from traditional BI</a:t>
            </a:r>
            <a:endParaRPr b="0" i="0" sz="36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2"/>
          <p:cNvSpPr txBox="1"/>
          <p:nvPr>
            <p:ph idx="1" type="body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3339" lvl="0" marL="1828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577" y="1275600"/>
            <a:ext cx="7423301" cy="339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 Data Science in KU  </a:t>
            </a:r>
            <a:endParaRPr/>
          </a:p>
        </p:txBody>
      </p:sp>
      <p:sp>
        <p:nvSpPr>
          <p:cNvPr id="715" name="Google Shape;715;p1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 Data Science Bootcamp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KU Data Science Forum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KU Data Science Education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KU Open 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http://datascience.ku.ac.th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1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22" name="Google Shape;722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108" y="78350"/>
            <a:ext cx="356088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4749" y="1017714"/>
            <a:ext cx="3560901" cy="2943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http://datascience.ku.ac.th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1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30" name="Google Shape;730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451" y="576224"/>
            <a:ext cx="4733750" cy="433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1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37" name="Google Shape;737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3535"/>
            <a:ext cx="9144000" cy="3941229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107"/>
          <p:cNvSpPr txBox="1"/>
          <p:nvPr/>
        </p:nvSpPr>
        <p:spPr>
          <a:xfrm>
            <a:off x="0" y="0"/>
            <a:ext cx="79575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https://www.facebook.com/KU-Data-science-boot-camp-2018-356005521545466/?ref=bookmarks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/>
          <p:nvPr>
            <p:ph type="title"/>
          </p:nvPr>
        </p:nvSpPr>
        <p:spPr>
          <a:xfrm>
            <a:off x="457200" y="400050"/>
            <a:ext cx="8229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Arial"/>
              <a:buNone/>
            </a:pPr>
            <a:r>
              <a:rPr b="0" i="0" lang="en" sz="40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Ten commons applications</a:t>
            </a:r>
            <a:endParaRPr b="0" i="0" sz="40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3"/>
          <p:cNvSpPr txBox="1"/>
          <p:nvPr>
            <p:ph idx="1" type="body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3339" lvl="0" marL="1828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596" y="1071552"/>
            <a:ext cx="5825747" cy="2889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08104" y="3358591"/>
            <a:ext cx="2726923" cy="1738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